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90" r:id="rId2"/>
    <p:sldId id="421" r:id="rId3"/>
    <p:sldId id="435" r:id="rId4"/>
    <p:sldId id="436" r:id="rId5"/>
    <p:sldId id="422" r:id="rId6"/>
    <p:sldId id="391" r:id="rId7"/>
    <p:sldId id="352" r:id="rId8"/>
    <p:sldId id="431" r:id="rId9"/>
    <p:sldId id="424" r:id="rId10"/>
    <p:sldId id="425" r:id="rId11"/>
    <p:sldId id="411" r:id="rId12"/>
    <p:sldId id="432" r:id="rId13"/>
    <p:sldId id="437" r:id="rId14"/>
    <p:sldId id="412" r:id="rId15"/>
    <p:sldId id="413" r:id="rId16"/>
    <p:sldId id="426" r:id="rId17"/>
    <p:sldId id="427" r:id="rId18"/>
    <p:sldId id="416" r:id="rId19"/>
    <p:sldId id="429" r:id="rId20"/>
    <p:sldId id="430" r:id="rId21"/>
    <p:sldId id="377" r:id="rId22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66"/>
    <a:srgbClr val="0000FF"/>
    <a:srgbClr val="003A39"/>
    <a:srgbClr val="292929"/>
    <a:srgbClr val="000066"/>
    <a:srgbClr val="0E302F"/>
    <a:srgbClr val="FF0066"/>
    <a:srgbClr val="4D4D4D"/>
    <a:srgbClr val="EAEAEA"/>
    <a:srgbClr val="153A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7" autoAdjust="0"/>
    <p:restoredTop sz="81712" autoAdjust="0"/>
  </p:normalViewPr>
  <p:slideViewPr>
    <p:cSldViewPr snapToObjects="1" showGuides="1">
      <p:cViewPr varScale="1">
        <p:scale>
          <a:sx n="95" d="100"/>
          <a:sy n="95" d="100"/>
        </p:scale>
        <p:origin x="1806" y="72"/>
      </p:cViewPr>
      <p:guideLst>
        <p:guide orient="horz" pos="2160"/>
        <p:guide pos="29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19.wmf"/><Relationship Id="rId7" Type="http://schemas.openxmlformats.org/officeDocument/2006/relationships/image" Target="../media/image23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6" Type="http://schemas.openxmlformats.org/officeDocument/2006/relationships/image" Target="../media/image22.wmf"/><Relationship Id="rId5" Type="http://schemas.openxmlformats.org/officeDocument/2006/relationships/image" Target="../media/image21.wmf"/><Relationship Id="rId10" Type="http://schemas.openxmlformats.org/officeDocument/2006/relationships/image" Target="../media/image26.wmf"/><Relationship Id="rId4" Type="http://schemas.openxmlformats.org/officeDocument/2006/relationships/image" Target="../media/image20.wmf"/><Relationship Id="rId9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image" Target="../media/image32.wmf"/><Relationship Id="rId7" Type="http://schemas.openxmlformats.org/officeDocument/2006/relationships/image" Target="../media/image36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6" Type="http://schemas.openxmlformats.org/officeDocument/2006/relationships/image" Target="../media/image35.wmf"/><Relationship Id="rId11" Type="http://schemas.openxmlformats.org/officeDocument/2006/relationships/image" Target="../media/image40.wmf"/><Relationship Id="rId5" Type="http://schemas.openxmlformats.org/officeDocument/2006/relationships/image" Target="../media/image34.wmf"/><Relationship Id="rId10" Type="http://schemas.openxmlformats.org/officeDocument/2006/relationships/image" Target="../media/image39.wmf"/><Relationship Id="rId4" Type="http://schemas.openxmlformats.org/officeDocument/2006/relationships/image" Target="../media/image33.wmf"/><Relationship Id="rId9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 smtClean="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2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smtClean="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2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 smtClean="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2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en-US" altLang="zh-CN" sz="1200" dirty="0"/>
              <a:t>‹#›</a:t>
            </a:fld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0248780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0137C-9973-47F2-8045-BB5A6F54D63B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BAE75-934E-4923-912E-BA34D5DB24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17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BAE75-934E-4923-912E-BA34D5DB249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949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4019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88637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BAE75-934E-4923-912E-BA34D5DB249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289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BAE75-934E-4923-912E-BA34D5DB249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759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BAE75-934E-4923-912E-BA34D5DB249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256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BAE75-934E-4923-912E-BA34D5DB249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245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BAE75-934E-4923-912E-BA34D5DB249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537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BAE75-934E-4923-912E-BA34D5DB249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484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BAE75-934E-4923-912E-BA34D5DB249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98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BAE75-934E-4923-912E-BA34D5DB249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353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7944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0" descr="bj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134100"/>
            <a:ext cx="9144000" cy="7397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75" name="Group 20"/>
          <p:cNvGrpSpPr/>
          <p:nvPr userDrawn="1"/>
        </p:nvGrpSpPr>
        <p:grpSpPr>
          <a:xfrm>
            <a:off x="6805613" y="6415088"/>
            <a:ext cx="198437" cy="327025"/>
            <a:chOff x="3492" y="3902"/>
            <a:chExt cx="155" cy="257"/>
          </a:xfrm>
        </p:grpSpPr>
        <p:sp>
          <p:nvSpPr>
            <p:cNvPr id="462869" name="AutoShape 21">
              <a:hlinkClick r:id="" action="ppaction://hlinkshowjump?jump=lastslide"/>
            </p:cNvPr>
            <p:cNvSpPr>
              <a:spLocks noChangeArrowheads="1"/>
            </p:cNvSpPr>
            <p:nvPr/>
          </p:nvSpPr>
          <p:spPr bwMode="auto">
            <a:xfrm rot="5400000">
              <a:off x="3441" y="3953"/>
              <a:ext cx="257" cy="155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7" name="Line 22">
              <a:hlinkClick r:id="" action="ppaction://hlinkshowjump?jump=lastslide"/>
            </p:cNvPr>
            <p:cNvSpPr>
              <a:spLocks noChangeShapeType="1"/>
            </p:cNvSpPr>
            <p:nvPr/>
          </p:nvSpPr>
          <p:spPr bwMode="auto">
            <a:xfrm>
              <a:off x="3647" y="3923"/>
              <a:ext cx="0" cy="204"/>
            </a:xfrm>
            <a:prstGeom prst="line">
              <a:avLst/>
            </a:prstGeom>
            <a:noFill/>
            <a:ln w="28575">
              <a:solidFill>
                <a:srgbClr val="ACEAFE"/>
              </a:solidFill>
              <a:round/>
            </a:ln>
            <a:effectLst>
              <a:prstShdw prst="shdw17" dist="17961" dir="2700000">
                <a:srgbClr val="678C98"/>
              </a:prstShdw>
            </a:effec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62871" name="AutoShape 23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 rot="5400000">
            <a:off x="7471569" y="6479381"/>
            <a:ext cx="327025" cy="1984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2872" name="AutoShape 24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 rot="16200000">
            <a:off x="8019256" y="6479381"/>
            <a:ext cx="327025" cy="1984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078" name="Group 25"/>
          <p:cNvGrpSpPr/>
          <p:nvPr userDrawn="1"/>
        </p:nvGrpSpPr>
        <p:grpSpPr>
          <a:xfrm>
            <a:off x="8766175" y="6415088"/>
            <a:ext cx="198438" cy="327025"/>
            <a:chOff x="4558" y="3875"/>
            <a:chExt cx="155" cy="257"/>
          </a:xfrm>
        </p:grpSpPr>
        <p:sp>
          <p:nvSpPr>
            <p:cNvPr id="462874" name="AutoShape 26">
              <a:hlinkClick r:id="" action="ppaction://hlinkshowjump?jump=firstslide"/>
            </p:cNvPr>
            <p:cNvSpPr>
              <a:spLocks noChangeArrowheads="1"/>
            </p:cNvSpPr>
            <p:nvPr/>
          </p:nvSpPr>
          <p:spPr bwMode="auto">
            <a:xfrm rot="16200000">
              <a:off x="4507" y="3926"/>
              <a:ext cx="257" cy="155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5" name="Line 27"/>
            <p:cNvSpPr>
              <a:spLocks noChangeShapeType="1"/>
            </p:cNvSpPr>
            <p:nvPr/>
          </p:nvSpPr>
          <p:spPr bwMode="auto">
            <a:xfrm>
              <a:off x="4558" y="3896"/>
              <a:ext cx="0" cy="204"/>
            </a:xfrm>
            <a:prstGeom prst="line">
              <a:avLst/>
            </a:prstGeom>
            <a:noFill/>
            <a:ln w="28575">
              <a:solidFill>
                <a:srgbClr val="ACEAFE"/>
              </a:solidFill>
              <a:round/>
            </a:ln>
            <a:effectLst>
              <a:prstShdw prst="shdw17" dist="17961" dir="2700000">
                <a:srgbClr val="678C98"/>
              </a:prstShdw>
            </a:effec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079" name="Picture 37" descr="bj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739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2" name="Rectangle 33"/>
          <p:cNvSpPr>
            <a:spLocks noChangeArrowheads="1"/>
          </p:cNvSpPr>
          <p:nvPr/>
        </p:nvSpPr>
        <p:spPr bwMode="auto">
          <a:xfrm>
            <a:off x="0" y="692150"/>
            <a:ext cx="9144000" cy="73025"/>
          </a:xfrm>
          <a:prstGeom prst="rect">
            <a:avLst/>
          </a:prstGeom>
          <a:gradFill rotWithShape="1">
            <a:gsLst>
              <a:gs pos="0">
                <a:srgbClr val="FF33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3" name="Rectangle 34"/>
          <p:cNvSpPr>
            <a:spLocks noChangeArrowheads="1"/>
          </p:cNvSpPr>
          <p:nvPr/>
        </p:nvSpPr>
        <p:spPr bwMode="auto">
          <a:xfrm>
            <a:off x="0" y="6173788"/>
            <a:ext cx="9144000" cy="73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v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anose="05000000000000000000" pitchFamily="2" charset="2"/>
        <a:buChar char="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Char char="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34.wmf"/><Relationship Id="rId18" Type="http://schemas.openxmlformats.org/officeDocument/2006/relationships/oleObject" Target="../embeddings/oleObject24.bin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38.wmf"/><Relationship Id="rId7" Type="http://schemas.openxmlformats.org/officeDocument/2006/relationships/image" Target="../media/image31.wmf"/><Relationship Id="rId12" Type="http://schemas.openxmlformats.org/officeDocument/2006/relationships/oleObject" Target="../embeddings/oleObject21.bin"/><Relationship Id="rId17" Type="http://schemas.openxmlformats.org/officeDocument/2006/relationships/image" Target="../media/image36.wmf"/><Relationship Id="rId25" Type="http://schemas.openxmlformats.org/officeDocument/2006/relationships/image" Target="../media/image40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3.bin"/><Relationship Id="rId20" Type="http://schemas.openxmlformats.org/officeDocument/2006/relationships/oleObject" Target="../embeddings/oleObject25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33.wmf"/><Relationship Id="rId24" Type="http://schemas.openxmlformats.org/officeDocument/2006/relationships/oleObject" Target="../embeddings/oleObject27.bin"/><Relationship Id="rId5" Type="http://schemas.openxmlformats.org/officeDocument/2006/relationships/image" Target="../media/image30.wmf"/><Relationship Id="rId15" Type="http://schemas.openxmlformats.org/officeDocument/2006/relationships/image" Target="../media/image35.wmf"/><Relationship Id="rId23" Type="http://schemas.openxmlformats.org/officeDocument/2006/relationships/image" Target="../media/image39.wmf"/><Relationship Id="rId10" Type="http://schemas.openxmlformats.org/officeDocument/2006/relationships/oleObject" Target="../embeddings/oleObject20.bin"/><Relationship Id="rId19" Type="http://schemas.openxmlformats.org/officeDocument/2006/relationships/image" Target="../media/image37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32.wmf"/><Relationship Id="rId14" Type="http://schemas.openxmlformats.org/officeDocument/2006/relationships/oleObject" Target="../embeddings/oleObject22.bin"/><Relationship Id="rId22" Type="http://schemas.openxmlformats.org/officeDocument/2006/relationships/oleObject" Target="../embeddings/oleObject2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file:///C:\Documents%20and%20Settings\new\&#26700;&#38754;\&#26032;&#24314;&#25991;&#20214;&#22841;%20(2)\006.06.%20&#26790;&#20013;&#30340;&#23130;&#31036;%20MARIAGE%20D'%20AMOUR.mp3" TargetMode="External"/><Relationship Id="rId1" Type="http://schemas.microsoft.com/office/2007/relationships/media" Target="file:///C:\Documents%20and%20Settings\new\&#26700;&#38754;\&#26032;&#24314;&#25991;&#20214;&#22841;%20(2)\006.06.%20&#26790;&#20013;&#30340;&#23130;&#31036;%20MARIAGE%20D'%20AMOUR.mp3" TargetMode="Externa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0.emf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9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21.wmf"/><Relationship Id="rId18" Type="http://schemas.openxmlformats.org/officeDocument/2006/relationships/oleObject" Target="../embeddings/oleObject12.bin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25.wmf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9.bin"/><Relationship Id="rId17" Type="http://schemas.openxmlformats.org/officeDocument/2006/relationships/image" Target="../media/image23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1.bin"/><Relationship Id="rId20" Type="http://schemas.openxmlformats.org/officeDocument/2006/relationships/oleObject" Target="../embeddings/oleObject13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20.wmf"/><Relationship Id="rId5" Type="http://schemas.openxmlformats.org/officeDocument/2006/relationships/image" Target="../media/image17.wmf"/><Relationship Id="rId15" Type="http://schemas.openxmlformats.org/officeDocument/2006/relationships/image" Target="../media/image22.wmf"/><Relationship Id="rId23" Type="http://schemas.openxmlformats.org/officeDocument/2006/relationships/image" Target="../media/image26.wmf"/><Relationship Id="rId10" Type="http://schemas.openxmlformats.org/officeDocument/2006/relationships/oleObject" Target="../embeddings/oleObject8.bin"/><Relationship Id="rId19" Type="http://schemas.openxmlformats.org/officeDocument/2006/relationships/image" Target="../media/image24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9.wmf"/><Relationship Id="rId14" Type="http://schemas.openxmlformats.org/officeDocument/2006/relationships/oleObject" Target="../embeddings/oleObject10.bin"/><Relationship Id="rId22" Type="http://schemas.openxmlformats.org/officeDocument/2006/relationships/oleObject" Target="../embeddings/oleObject1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5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9.wmf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图片1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275"/>
            <a:ext cx="9144000" cy="6308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Rectangle 4"/>
          <p:cNvSpPr/>
          <p:nvPr/>
        </p:nvSpPr>
        <p:spPr>
          <a:xfrm>
            <a:off x="-357187" y="5949950"/>
            <a:ext cx="9144000" cy="908050"/>
          </a:xfrm>
          <a:prstGeom prst="rect">
            <a:avLst/>
          </a:prstGeom>
          <a:solidFill>
            <a:srgbClr val="0099FF"/>
          </a:solidFill>
          <a:ln w="28575">
            <a:noFill/>
          </a:ln>
        </p:spPr>
        <p:txBody>
          <a:bodyPr wrap="none" anchor="ctr"/>
          <a:lstStyle/>
          <a:p>
            <a:pPr algn="ctr" eaLnBrk="1" hangingPunct="1"/>
            <a:r>
              <a:rPr lang="en-US" altLang="zh-CN" sz="2800" b="1" i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                                                       </a:t>
            </a:r>
            <a:endParaRPr lang="en-US" altLang="zh-CN" sz="2800" b="1" i="1" dirty="0">
              <a:solidFill>
                <a:srgbClr val="00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100" name="Rectangle 5"/>
          <p:cNvSpPr/>
          <p:nvPr/>
        </p:nvSpPr>
        <p:spPr>
          <a:xfrm>
            <a:off x="0" y="0"/>
            <a:ext cx="9144000" cy="908050"/>
          </a:xfrm>
          <a:prstGeom prst="rect">
            <a:avLst/>
          </a:prstGeom>
          <a:solidFill>
            <a:srgbClr val="6699FF"/>
          </a:solidFill>
          <a:ln w="28575">
            <a:noFill/>
          </a:ln>
        </p:spPr>
        <p:txBody>
          <a:bodyPr wrap="none" anchor="ctr"/>
          <a:lstStyle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05192" name="WordArt 8"/>
          <p:cNvSpPr>
            <a:spLocks noChangeArrowheads="1" noChangeShapeType="1" noTextEdit="1"/>
          </p:cNvSpPr>
          <p:nvPr/>
        </p:nvSpPr>
        <p:spPr bwMode="auto">
          <a:xfrm>
            <a:off x="4716463" y="4510088"/>
            <a:ext cx="3095625" cy="503237"/>
          </a:xfrm>
          <a:prstGeom prst="rect">
            <a:avLst/>
          </a:prstGeom>
        </p:spPr>
        <p:txBody>
          <a:bodyPr wrap="none" numCol="1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0" cap="none" spc="0" normalizeH="0" baseline="0" noProof="0" dirty="0">
                <a:ln w="9525">
                  <a:solidFill>
                    <a:srgbClr val="000066"/>
                  </a:solidFill>
                  <a:round/>
                </a:ln>
                <a:solidFill>
                  <a:srgbClr val="000066"/>
                </a:solidFill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大学物理实验</a:t>
            </a:r>
            <a:r>
              <a:rPr kumimoji="0" lang="en-US" altLang="zh-CN" sz="3600" b="1" i="0" u="none" strike="noStrike" kern="10" cap="none" spc="0" normalizeH="0" baseline="0" noProof="0" dirty="0">
                <a:ln w="9525">
                  <a:solidFill>
                    <a:srgbClr val="000066"/>
                  </a:solidFill>
                  <a:round/>
                </a:ln>
                <a:solidFill>
                  <a:srgbClr val="000066"/>
                </a:solidFill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2</a:t>
            </a:r>
            <a:endParaRPr kumimoji="0" lang="zh-CN" altLang="en-US" sz="3600" b="1" i="0" u="none" strike="noStrike" kern="10" cap="none" spc="0" normalizeH="0" baseline="0" noProof="0" dirty="0">
              <a:ln w="9525">
                <a:solidFill>
                  <a:srgbClr val="000066"/>
                </a:solidFill>
                <a:round/>
              </a:ln>
              <a:solidFill>
                <a:srgbClr val="000066"/>
              </a:solidFill>
              <a:effectLst>
                <a:outerShdw dist="35921" dir="2700000" algn="ctr" rotWithShape="0">
                  <a:srgbClr val="C0C0C0">
                    <a:alpha val="80000"/>
                  </a:srgbClr>
                </a:outerShdw>
              </a:effectLst>
              <a:uLnTx/>
              <a:uFillTx/>
              <a:latin typeface="华文隶书" panose="02010800040101010101" pitchFamily="2" charset="-122"/>
              <a:ea typeface="华文隶书" panose="02010800040101010101" pitchFamily="2" charset="-122"/>
              <a:cs typeface="+mn-cs"/>
            </a:endParaRPr>
          </a:p>
        </p:txBody>
      </p:sp>
      <p:sp>
        <p:nvSpPr>
          <p:cNvPr id="4102" name="WordArt 9"/>
          <p:cNvSpPr>
            <a:spLocks noTextEdit="1"/>
          </p:cNvSpPr>
          <p:nvPr/>
        </p:nvSpPr>
        <p:spPr>
          <a:xfrm>
            <a:off x="3851920" y="2492896"/>
            <a:ext cx="4863579" cy="151204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 b="1" dirty="0">
                <a:ln w="9525" cap="flat" cmpd="sng">
                  <a:solidFill>
                    <a:srgbClr val="000066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0066"/>
                </a:solidFill>
                <a:effectLst>
                  <a:outerShdw dist="35921" dir="2699999" algn="ctr" rotWithShape="0">
                    <a:srgbClr val="C0C0C0">
                      <a:alpha val="79999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霍尔效应及其应用</a:t>
            </a:r>
          </a:p>
        </p:txBody>
      </p:sp>
      <p:sp>
        <p:nvSpPr>
          <p:cNvPr id="4103" name="Text Box 11"/>
          <p:cNvSpPr txBox="1"/>
          <p:nvPr/>
        </p:nvSpPr>
        <p:spPr>
          <a:xfrm>
            <a:off x="2555875" y="6207125"/>
            <a:ext cx="5743880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292929"/>
                </a:solidFill>
                <a:latin typeface="Arial" panose="020B0604020202020204" pitchFamily="34" charset="0"/>
                <a:ea typeface="华文隶书" panose="02010800040101010101" pitchFamily="2" charset="-122"/>
              </a:rPr>
              <a:t>深圳大学物理实验教学中心</a:t>
            </a:r>
            <a:r>
              <a:rPr lang="en-US" altLang="zh-CN" sz="2400" b="1" dirty="0">
                <a:solidFill>
                  <a:srgbClr val="292929"/>
                </a:solidFill>
                <a:latin typeface="Arial" panose="020B0604020202020204" pitchFamily="34" charset="0"/>
                <a:ea typeface="华文隶书" panose="02010800040101010101" pitchFamily="2" charset="-122"/>
              </a:rPr>
              <a:t>	2021</a:t>
            </a:r>
            <a:r>
              <a:rPr lang="en-US" altLang="zh-CN" sz="2400" b="1" dirty="0">
                <a:solidFill>
                  <a:srgbClr val="292929"/>
                </a:solidFill>
                <a:ea typeface="华文隶书" panose="02010800040101010101" pitchFamily="2" charset="-122"/>
              </a:rPr>
              <a:t>.7</a:t>
            </a:r>
            <a:endParaRPr lang="zh-CN" altLang="en-US" sz="2400" b="1" dirty="0">
              <a:solidFill>
                <a:srgbClr val="292929"/>
              </a:solidFill>
              <a:latin typeface="Arial" panose="020B0604020202020204" pitchFamily="34" charset="0"/>
              <a:ea typeface="华文隶书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38"/>
          <p:cNvSpPr txBox="1">
            <a:spLocks noChangeArrowheads="1"/>
          </p:cNvSpPr>
          <p:nvPr/>
        </p:nvSpPr>
        <p:spPr bwMode="auto">
          <a:xfrm>
            <a:off x="755650" y="961232"/>
            <a:ext cx="4679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ea typeface="华文中宋" panose="02010600040101010101" pitchFamily="2" charset="-122"/>
              </a:rPr>
              <a:t>1</a:t>
            </a:r>
            <a:r>
              <a:rPr lang="zh-CN" altLang="en-US" sz="2800" b="1" dirty="0">
                <a:solidFill>
                  <a:srgbClr val="0000FF"/>
                </a:solidFill>
                <a:ea typeface="华文中宋" panose="02010600040101010101" pitchFamily="2" charset="-122"/>
              </a:rPr>
              <a:t>、测量螺线管的磁场分布</a:t>
            </a:r>
          </a:p>
        </p:txBody>
      </p:sp>
      <p:graphicFrame>
        <p:nvGraphicFramePr>
          <p:cNvPr id="19" name="Object 42"/>
          <p:cNvGraphicFramePr>
            <a:graphicFrameLocks noChangeAspect="1"/>
          </p:cNvGraphicFramePr>
          <p:nvPr/>
        </p:nvGraphicFramePr>
        <p:xfrm>
          <a:off x="1736725" y="3212307"/>
          <a:ext cx="4589463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7" name="Equation" r:id="rId4" imgW="1637665" imgH="393700" progId="Equation.DSMT4">
                  <p:embed/>
                </p:oleObj>
              </mc:Choice>
              <mc:Fallback>
                <p:oleObj name="Equation" r:id="rId4" imgW="1637665" imgH="393700" progId="Equation.DSMT4">
                  <p:embed/>
                  <p:pic>
                    <p:nvPicPr>
                      <p:cNvPr id="0" name="图片 9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6725" y="3212307"/>
                        <a:ext cx="4589463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50"/>
          <p:cNvGrpSpPr/>
          <p:nvPr/>
        </p:nvGrpSpPr>
        <p:grpSpPr bwMode="auto">
          <a:xfrm>
            <a:off x="1238250" y="1820069"/>
            <a:ext cx="4887913" cy="1258888"/>
            <a:chOff x="589" y="959"/>
            <a:chExt cx="3079" cy="666"/>
          </a:xfrm>
        </p:grpSpPr>
        <p:sp>
          <p:nvSpPr>
            <p:cNvPr id="21" name="Line 51"/>
            <p:cNvSpPr>
              <a:spLocks noChangeShapeType="1"/>
            </p:cNvSpPr>
            <p:nvPr/>
          </p:nvSpPr>
          <p:spPr bwMode="auto">
            <a:xfrm>
              <a:off x="822" y="1017"/>
              <a:ext cx="0" cy="5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" name="Oval 52"/>
            <p:cNvSpPr>
              <a:spLocks noChangeArrowheads="1"/>
            </p:cNvSpPr>
            <p:nvPr/>
          </p:nvSpPr>
          <p:spPr bwMode="auto">
            <a:xfrm>
              <a:off x="1630" y="1296"/>
              <a:ext cx="73" cy="34"/>
            </a:xfrm>
            <a:prstGeom prst="ellipse">
              <a:avLst/>
            </a:prstGeom>
            <a:solidFill>
              <a:srgbClr val="302F17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53"/>
            <p:cNvSpPr>
              <a:spLocks noChangeShapeType="1"/>
            </p:cNvSpPr>
            <p:nvPr/>
          </p:nvSpPr>
          <p:spPr bwMode="auto">
            <a:xfrm flipH="1" flipV="1">
              <a:off x="822" y="1017"/>
              <a:ext cx="840" cy="308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" name="Line 54"/>
            <p:cNvSpPr>
              <a:spLocks noChangeShapeType="1"/>
            </p:cNvSpPr>
            <p:nvPr/>
          </p:nvSpPr>
          <p:spPr bwMode="auto">
            <a:xfrm rot="175927" flipV="1">
              <a:off x="1660" y="1017"/>
              <a:ext cx="1507" cy="333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" name="Line 55"/>
            <p:cNvSpPr>
              <a:spLocks noChangeShapeType="1"/>
            </p:cNvSpPr>
            <p:nvPr/>
          </p:nvSpPr>
          <p:spPr bwMode="auto">
            <a:xfrm flipV="1">
              <a:off x="1662" y="1017"/>
              <a:ext cx="628" cy="30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" name="Arc 56"/>
            <p:cNvSpPr/>
            <p:nvPr/>
          </p:nvSpPr>
          <p:spPr bwMode="auto">
            <a:xfrm flipV="1">
              <a:off x="2210" y="1209"/>
              <a:ext cx="67" cy="11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Arc 57"/>
            <p:cNvSpPr/>
            <p:nvPr/>
          </p:nvSpPr>
          <p:spPr bwMode="auto">
            <a:xfrm>
              <a:off x="1409" y="1218"/>
              <a:ext cx="515" cy="101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66FF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Arc 58"/>
            <p:cNvSpPr/>
            <p:nvPr/>
          </p:nvSpPr>
          <p:spPr bwMode="auto">
            <a:xfrm>
              <a:off x="1849" y="1193"/>
              <a:ext cx="294" cy="127"/>
            </a:xfrm>
            <a:custGeom>
              <a:avLst/>
              <a:gdLst>
                <a:gd name="G0" fmla="+- 0 0 0"/>
                <a:gd name="G1" fmla="+- 20597 0 0"/>
                <a:gd name="G2" fmla="+- 21600 0 0"/>
                <a:gd name="T0" fmla="*/ 6506 w 21600"/>
                <a:gd name="T1" fmla="*/ 0 h 20597"/>
                <a:gd name="T2" fmla="*/ 21600 w 21600"/>
                <a:gd name="T3" fmla="*/ 20597 h 20597"/>
                <a:gd name="T4" fmla="*/ 0 w 21600"/>
                <a:gd name="T5" fmla="*/ 20597 h 20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0597" fill="none" extrusionOk="0">
                  <a:moveTo>
                    <a:pt x="6505" y="0"/>
                  </a:moveTo>
                  <a:cubicBezTo>
                    <a:pt x="15491" y="2838"/>
                    <a:pt x="21600" y="11173"/>
                    <a:pt x="21600" y="20597"/>
                  </a:cubicBezTo>
                </a:path>
                <a:path w="21600" h="20597" stroke="0" extrusionOk="0">
                  <a:moveTo>
                    <a:pt x="6505" y="0"/>
                  </a:moveTo>
                  <a:cubicBezTo>
                    <a:pt x="15491" y="2838"/>
                    <a:pt x="21600" y="11173"/>
                    <a:pt x="21600" y="20597"/>
                  </a:cubicBezTo>
                  <a:lnTo>
                    <a:pt x="0" y="20597"/>
                  </a:lnTo>
                  <a:close/>
                </a:path>
              </a:pathLst>
            </a:custGeom>
            <a:noFill/>
            <a:ln w="9525">
              <a:solidFill>
                <a:srgbClr val="FF33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Line 59"/>
            <p:cNvSpPr>
              <a:spLocks noChangeShapeType="1"/>
            </p:cNvSpPr>
            <p:nvPr/>
          </p:nvSpPr>
          <p:spPr bwMode="auto">
            <a:xfrm>
              <a:off x="3464" y="1017"/>
              <a:ext cx="0" cy="3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" name="Rectangle 60"/>
            <p:cNvSpPr>
              <a:spLocks noChangeArrowheads="1"/>
            </p:cNvSpPr>
            <p:nvPr/>
          </p:nvSpPr>
          <p:spPr bwMode="auto">
            <a:xfrm>
              <a:off x="3195" y="1020"/>
              <a:ext cx="244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latin typeface="Times New Roman" panose="02020603050405020304" pitchFamily="18" charset="0"/>
                  <a:ea typeface="楷体_GB2312" pitchFamily="49" charset="-122"/>
                </a:rPr>
                <a:t>R</a:t>
              </a:r>
            </a:p>
          </p:txBody>
        </p:sp>
        <p:sp>
          <p:nvSpPr>
            <p:cNvPr id="31" name="Line 61"/>
            <p:cNvSpPr>
              <a:spLocks noChangeShapeType="1"/>
            </p:cNvSpPr>
            <p:nvPr/>
          </p:nvSpPr>
          <p:spPr bwMode="auto">
            <a:xfrm>
              <a:off x="3155" y="1034"/>
              <a:ext cx="0" cy="5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2" name="Line 62"/>
            <p:cNvSpPr>
              <a:spLocks noChangeShapeType="1"/>
            </p:cNvSpPr>
            <p:nvPr/>
          </p:nvSpPr>
          <p:spPr bwMode="auto">
            <a:xfrm>
              <a:off x="636" y="1325"/>
              <a:ext cx="30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33" name="Object 63"/>
            <p:cNvGraphicFramePr>
              <a:graphicFrameLocks noChangeAspect="1"/>
            </p:cNvGraphicFramePr>
            <p:nvPr/>
          </p:nvGraphicFramePr>
          <p:xfrm>
            <a:off x="589" y="1193"/>
            <a:ext cx="225" cy="1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88" name="Equation" r:id="rId6" imgW="177800" imgH="215900" progId="Equation.3">
                    <p:embed/>
                  </p:oleObj>
                </mc:Choice>
                <mc:Fallback>
                  <p:oleObj name="Equation" r:id="rId6" imgW="177800" imgH="215900" progId="Equation.3">
                    <p:embed/>
                    <p:pic>
                      <p:nvPicPr>
                        <p:cNvPr id="0" name="图片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9" y="1193"/>
                          <a:ext cx="225" cy="1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64"/>
            <p:cNvGraphicFramePr>
              <a:graphicFrameLocks noChangeAspect="1"/>
            </p:cNvGraphicFramePr>
            <p:nvPr/>
          </p:nvGraphicFramePr>
          <p:xfrm>
            <a:off x="3147" y="1325"/>
            <a:ext cx="240" cy="1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89" name="Equation" r:id="rId8" imgW="190500" imgH="215900" progId="Equation.3">
                    <p:embed/>
                  </p:oleObj>
                </mc:Choice>
                <mc:Fallback>
                  <p:oleObj name="Equation" r:id="rId8" imgW="190500" imgH="215900" progId="Equation.3">
                    <p:embed/>
                    <p:pic>
                      <p:nvPicPr>
                        <p:cNvPr id="0" name="图片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47" y="1325"/>
                          <a:ext cx="240" cy="1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65"/>
            <p:cNvGraphicFramePr>
              <a:graphicFrameLocks noChangeAspect="1"/>
            </p:cNvGraphicFramePr>
            <p:nvPr/>
          </p:nvGraphicFramePr>
          <p:xfrm>
            <a:off x="2311" y="1111"/>
            <a:ext cx="374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0" name="Equation" r:id="rId10" imgW="190500" imgH="215900" progId="Equation.3">
                    <p:embed/>
                  </p:oleObj>
                </mc:Choice>
                <mc:Fallback>
                  <p:oleObj name="Equation" r:id="rId10" imgW="190500" imgH="215900" progId="Equation.3">
                    <p:embed/>
                    <p:pic>
                      <p:nvPicPr>
                        <p:cNvPr id="0" name="图片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1" y="1111"/>
                          <a:ext cx="374" cy="2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66"/>
            <p:cNvGraphicFramePr>
              <a:graphicFrameLocks noChangeAspect="1"/>
            </p:cNvGraphicFramePr>
            <p:nvPr/>
          </p:nvGraphicFramePr>
          <p:xfrm>
            <a:off x="2105" y="1071"/>
            <a:ext cx="206" cy="1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1" name="Equation" r:id="rId12" imgW="152400" imgH="203200" progId="Equation.3">
                    <p:embed/>
                  </p:oleObj>
                </mc:Choice>
                <mc:Fallback>
                  <p:oleObj name="Equation" r:id="rId12" imgW="152400" imgH="203200" progId="Equation.3">
                    <p:embed/>
                    <p:pic>
                      <p:nvPicPr>
                        <p:cNvPr id="0" name="图片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5" y="1071"/>
                          <a:ext cx="206" cy="1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67"/>
            <p:cNvGraphicFramePr>
              <a:graphicFrameLocks noChangeAspect="1"/>
            </p:cNvGraphicFramePr>
            <p:nvPr/>
          </p:nvGraphicFramePr>
          <p:xfrm>
            <a:off x="1304" y="1018"/>
            <a:ext cx="316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2" name="Equation" r:id="rId14" imgW="177800" imgH="215900" progId="Equation.3">
                    <p:embed/>
                  </p:oleObj>
                </mc:Choice>
                <mc:Fallback>
                  <p:oleObj name="Equation" r:id="rId14" imgW="177800" imgH="215900" progId="Equation.3">
                    <p:embed/>
                    <p:pic>
                      <p:nvPicPr>
                        <p:cNvPr id="0" name="图片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4" y="1018"/>
                          <a:ext cx="316" cy="1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68"/>
            <p:cNvGraphicFramePr>
              <a:graphicFrameLocks noChangeAspect="1"/>
            </p:cNvGraphicFramePr>
            <p:nvPr/>
          </p:nvGraphicFramePr>
          <p:xfrm>
            <a:off x="1473" y="1323"/>
            <a:ext cx="283" cy="1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3" name="Equation" r:id="rId16" imgW="152400" imgH="165100" progId="Equation.3">
                    <p:embed/>
                  </p:oleObj>
                </mc:Choice>
                <mc:Fallback>
                  <p:oleObj name="Equation" r:id="rId16" imgW="152400" imgH="165100" progId="Equation.3">
                    <p:embed/>
                    <p:pic>
                      <p:nvPicPr>
                        <p:cNvPr id="0" name="图片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3" y="1323"/>
                          <a:ext cx="283" cy="17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9" name="Group 69"/>
            <p:cNvGrpSpPr/>
            <p:nvPr/>
          </p:nvGrpSpPr>
          <p:grpSpPr bwMode="auto">
            <a:xfrm>
              <a:off x="832" y="1541"/>
              <a:ext cx="79" cy="79"/>
              <a:chOff x="2273" y="2522"/>
              <a:chExt cx="159" cy="159"/>
            </a:xfrm>
          </p:grpSpPr>
          <p:sp>
            <p:nvSpPr>
              <p:cNvPr id="256" name="Oval 70"/>
              <p:cNvSpPr>
                <a:spLocks noChangeArrowheads="1"/>
              </p:cNvSpPr>
              <p:nvPr/>
            </p:nvSpPr>
            <p:spPr bwMode="auto">
              <a:xfrm>
                <a:off x="2273" y="2522"/>
                <a:ext cx="159" cy="1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57" name="Group 71"/>
              <p:cNvGrpSpPr/>
              <p:nvPr/>
            </p:nvGrpSpPr>
            <p:grpSpPr bwMode="auto">
              <a:xfrm>
                <a:off x="2293" y="2540"/>
                <a:ext cx="113" cy="117"/>
                <a:chOff x="2313" y="2932"/>
                <a:chExt cx="113" cy="117"/>
              </a:xfrm>
            </p:grpSpPr>
            <p:sp>
              <p:nvSpPr>
                <p:cNvPr id="258" name="Line 72"/>
                <p:cNvSpPr>
                  <a:spLocks noChangeShapeType="1"/>
                </p:cNvSpPr>
                <p:nvPr/>
              </p:nvSpPr>
              <p:spPr bwMode="auto">
                <a:xfrm>
                  <a:off x="2313" y="2936"/>
                  <a:ext cx="113" cy="11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9" name="Freeform 73"/>
                <p:cNvSpPr/>
                <p:nvPr/>
              </p:nvSpPr>
              <p:spPr bwMode="auto">
                <a:xfrm>
                  <a:off x="2313" y="2932"/>
                  <a:ext cx="113" cy="113"/>
                </a:xfrm>
                <a:custGeom>
                  <a:avLst/>
                  <a:gdLst>
                    <a:gd name="T0" fmla="*/ 0 w 125"/>
                    <a:gd name="T1" fmla="*/ 177 h 177"/>
                    <a:gd name="T2" fmla="*/ 125 w 125"/>
                    <a:gd name="T3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5" h="177">
                      <a:moveTo>
                        <a:pt x="0" y="177"/>
                      </a:moveTo>
                      <a:lnTo>
                        <a:pt x="125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0" name="Group 74"/>
            <p:cNvGrpSpPr/>
            <p:nvPr/>
          </p:nvGrpSpPr>
          <p:grpSpPr bwMode="auto">
            <a:xfrm>
              <a:off x="925" y="1546"/>
              <a:ext cx="79" cy="79"/>
              <a:chOff x="2273" y="2522"/>
              <a:chExt cx="159" cy="159"/>
            </a:xfrm>
          </p:grpSpPr>
          <p:sp>
            <p:nvSpPr>
              <p:cNvPr id="252" name="Oval 75"/>
              <p:cNvSpPr>
                <a:spLocks noChangeArrowheads="1"/>
              </p:cNvSpPr>
              <p:nvPr/>
            </p:nvSpPr>
            <p:spPr bwMode="auto">
              <a:xfrm>
                <a:off x="2273" y="2522"/>
                <a:ext cx="159" cy="1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53" name="Group 76"/>
              <p:cNvGrpSpPr/>
              <p:nvPr/>
            </p:nvGrpSpPr>
            <p:grpSpPr bwMode="auto">
              <a:xfrm>
                <a:off x="2293" y="2540"/>
                <a:ext cx="113" cy="117"/>
                <a:chOff x="2313" y="2932"/>
                <a:chExt cx="113" cy="117"/>
              </a:xfrm>
            </p:grpSpPr>
            <p:sp>
              <p:nvSpPr>
                <p:cNvPr id="254" name="Line 77"/>
                <p:cNvSpPr>
                  <a:spLocks noChangeShapeType="1"/>
                </p:cNvSpPr>
                <p:nvPr/>
              </p:nvSpPr>
              <p:spPr bwMode="auto">
                <a:xfrm>
                  <a:off x="2313" y="2936"/>
                  <a:ext cx="113" cy="11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5" name="Freeform 78"/>
                <p:cNvSpPr/>
                <p:nvPr/>
              </p:nvSpPr>
              <p:spPr bwMode="auto">
                <a:xfrm>
                  <a:off x="2313" y="2932"/>
                  <a:ext cx="113" cy="113"/>
                </a:xfrm>
                <a:custGeom>
                  <a:avLst/>
                  <a:gdLst>
                    <a:gd name="T0" fmla="*/ 0 w 125"/>
                    <a:gd name="T1" fmla="*/ 177 h 177"/>
                    <a:gd name="T2" fmla="*/ 125 w 125"/>
                    <a:gd name="T3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5" h="177">
                      <a:moveTo>
                        <a:pt x="0" y="177"/>
                      </a:moveTo>
                      <a:lnTo>
                        <a:pt x="125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1" name="Group 79"/>
            <p:cNvGrpSpPr/>
            <p:nvPr/>
          </p:nvGrpSpPr>
          <p:grpSpPr bwMode="auto">
            <a:xfrm>
              <a:off x="1019" y="1541"/>
              <a:ext cx="79" cy="79"/>
              <a:chOff x="2273" y="2522"/>
              <a:chExt cx="159" cy="159"/>
            </a:xfrm>
          </p:grpSpPr>
          <p:sp>
            <p:nvSpPr>
              <p:cNvPr id="248" name="Oval 80"/>
              <p:cNvSpPr>
                <a:spLocks noChangeArrowheads="1"/>
              </p:cNvSpPr>
              <p:nvPr/>
            </p:nvSpPr>
            <p:spPr bwMode="auto">
              <a:xfrm>
                <a:off x="2273" y="2522"/>
                <a:ext cx="159" cy="1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49" name="Group 81"/>
              <p:cNvGrpSpPr/>
              <p:nvPr/>
            </p:nvGrpSpPr>
            <p:grpSpPr bwMode="auto">
              <a:xfrm>
                <a:off x="2293" y="2540"/>
                <a:ext cx="113" cy="117"/>
                <a:chOff x="2313" y="2932"/>
                <a:chExt cx="113" cy="117"/>
              </a:xfrm>
            </p:grpSpPr>
            <p:sp>
              <p:nvSpPr>
                <p:cNvPr id="250" name="Line 82"/>
                <p:cNvSpPr>
                  <a:spLocks noChangeShapeType="1"/>
                </p:cNvSpPr>
                <p:nvPr/>
              </p:nvSpPr>
              <p:spPr bwMode="auto">
                <a:xfrm>
                  <a:off x="2313" y="2936"/>
                  <a:ext cx="113" cy="11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1" name="Freeform 83"/>
                <p:cNvSpPr/>
                <p:nvPr/>
              </p:nvSpPr>
              <p:spPr bwMode="auto">
                <a:xfrm>
                  <a:off x="2313" y="2932"/>
                  <a:ext cx="113" cy="113"/>
                </a:xfrm>
                <a:custGeom>
                  <a:avLst/>
                  <a:gdLst>
                    <a:gd name="T0" fmla="*/ 0 w 125"/>
                    <a:gd name="T1" fmla="*/ 177 h 177"/>
                    <a:gd name="T2" fmla="*/ 125 w 125"/>
                    <a:gd name="T3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5" h="177">
                      <a:moveTo>
                        <a:pt x="0" y="177"/>
                      </a:moveTo>
                      <a:lnTo>
                        <a:pt x="125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2" name="Group 84"/>
            <p:cNvGrpSpPr/>
            <p:nvPr/>
          </p:nvGrpSpPr>
          <p:grpSpPr bwMode="auto">
            <a:xfrm>
              <a:off x="1113" y="1541"/>
              <a:ext cx="79" cy="79"/>
              <a:chOff x="2273" y="2522"/>
              <a:chExt cx="159" cy="159"/>
            </a:xfrm>
          </p:grpSpPr>
          <p:sp>
            <p:nvSpPr>
              <p:cNvPr id="244" name="Oval 85"/>
              <p:cNvSpPr>
                <a:spLocks noChangeArrowheads="1"/>
              </p:cNvSpPr>
              <p:nvPr/>
            </p:nvSpPr>
            <p:spPr bwMode="auto">
              <a:xfrm>
                <a:off x="2273" y="2522"/>
                <a:ext cx="159" cy="1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45" name="Group 86"/>
              <p:cNvGrpSpPr/>
              <p:nvPr/>
            </p:nvGrpSpPr>
            <p:grpSpPr bwMode="auto">
              <a:xfrm>
                <a:off x="2293" y="2540"/>
                <a:ext cx="113" cy="117"/>
                <a:chOff x="2313" y="2932"/>
                <a:chExt cx="113" cy="117"/>
              </a:xfrm>
            </p:grpSpPr>
            <p:sp>
              <p:nvSpPr>
                <p:cNvPr id="246" name="Line 87"/>
                <p:cNvSpPr>
                  <a:spLocks noChangeShapeType="1"/>
                </p:cNvSpPr>
                <p:nvPr/>
              </p:nvSpPr>
              <p:spPr bwMode="auto">
                <a:xfrm>
                  <a:off x="2313" y="2936"/>
                  <a:ext cx="113" cy="11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7" name="Freeform 88"/>
                <p:cNvSpPr/>
                <p:nvPr/>
              </p:nvSpPr>
              <p:spPr bwMode="auto">
                <a:xfrm>
                  <a:off x="2313" y="2932"/>
                  <a:ext cx="113" cy="113"/>
                </a:xfrm>
                <a:custGeom>
                  <a:avLst/>
                  <a:gdLst>
                    <a:gd name="T0" fmla="*/ 0 w 125"/>
                    <a:gd name="T1" fmla="*/ 177 h 177"/>
                    <a:gd name="T2" fmla="*/ 125 w 125"/>
                    <a:gd name="T3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5" h="177">
                      <a:moveTo>
                        <a:pt x="0" y="177"/>
                      </a:moveTo>
                      <a:lnTo>
                        <a:pt x="125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3" name="Group 89"/>
            <p:cNvGrpSpPr/>
            <p:nvPr/>
          </p:nvGrpSpPr>
          <p:grpSpPr bwMode="auto">
            <a:xfrm>
              <a:off x="1207" y="1541"/>
              <a:ext cx="79" cy="79"/>
              <a:chOff x="2273" y="2522"/>
              <a:chExt cx="159" cy="159"/>
            </a:xfrm>
          </p:grpSpPr>
          <p:sp>
            <p:nvSpPr>
              <p:cNvPr id="240" name="Oval 90"/>
              <p:cNvSpPr>
                <a:spLocks noChangeArrowheads="1"/>
              </p:cNvSpPr>
              <p:nvPr/>
            </p:nvSpPr>
            <p:spPr bwMode="auto">
              <a:xfrm>
                <a:off x="2273" y="2522"/>
                <a:ext cx="159" cy="1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41" name="Group 91"/>
              <p:cNvGrpSpPr/>
              <p:nvPr/>
            </p:nvGrpSpPr>
            <p:grpSpPr bwMode="auto">
              <a:xfrm>
                <a:off x="2293" y="2540"/>
                <a:ext cx="113" cy="117"/>
                <a:chOff x="2313" y="2932"/>
                <a:chExt cx="113" cy="117"/>
              </a:xfrm>
            </p:grpSpPr>
            <p:sp>
              <p:nvSpPr>
                <p:cNvPr id="242" name="Line 92"/>
                <p:cNvSpPr>
                  <a:spLocks noChangeShapeType="1"/>
                </p:cNvSpPr>
                <p:nvPr/>
              </p:nvSpPr>
              <p:spPr bwMode="auto">
                <a:xfrm>
                  <a:off x="2313" y="2936"/>
                  <a:ext cx="113" cy="11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3" name="Freeform 93"/>
                <p:cNvSpPr/>
                <p:nvPr/>
              </p:nvSpPr>
              <p:spPr bwMode="auto">
                <a:xfrm>
                  <a:off x="2313" y="2932"/>
                  <a:ext cx="113" cy="113"/>
                </a:xfrm>
                <a:custGeom>
                  <a:avLst/>
                  <a:gdLst>
                    <a:gd name="T0" fmla="*/ 0 w 125"/>
                    <a:gd name="T1" fmla="*/ 177 h 177"/>
                    <a:gd name="T2" fmla="*/ 125 w 125"/>
                    <a:gd name="T3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5" h="177">
                      <a:moveTo>
                        <a:pt x="0" y="177"/>
                      </a:moveTo>
                      <a:lnTo>
                        <a:pt x="125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4" name="Group 94"/>
            <p:cNvGrpSpPr/>
            <p:nvPr/>
          </p:nvGrpSpPr>
          <p:grpSpPr bwMode="auto">
            <a:xfrm>
              <a:off x="1301" y="1541"/>
              <a:ext cx="79" cy="79"/>
              <a:chOff x="2273" y="2522"/>
              <a:chExt cx="159" cy="159"/>
            </a:xfrm>
          </p:grpSpPr>
          <p:sp>
            <p:nvSpPr>
              <p:cNvPr id="236" name="Oval 95"/>
              <p:cNvSpPr>
                <a:spLocks noChangeArrowheads="1"/>
              </p:cNvSpPr>
              <p:nvPr/>
            </p:nvSpPr>
            <p:spPr bwMode="auto">
              <a:xfrm>
                <a:off x="2273" y="2522"/>
                <a:ext cx="159" cy="1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37" name="Group 96"/>
              <p:cNvGrpSpPr/>
              <p:nvPr/>
            </p:nvGrpSpPr>
            <p:grpSpPr bwMode="auto">
              <a:xfrm>
                <a:off x="2293" y="2540"/>
                <a:ext cx="113" cy="117"/>
                <a:chOff x="2313" y="2932"/>
                <a:chExt cx="113" cy="117"/>
              </a:xfrm>
            </p:grpSpPr>
            <p:sp>
              <p:nvSpPr>
                <p:cNvPr id="238" name="Line 97"/>
                <p:cNvSpPr>
                  <a:spLocks noChangeShapeType="1"/>
                </p:cNvSpPr>
                <p:nvPr/>
              </p:nvSpPr>
              <p:spPr bwMode="auto">
                <a:xfrm>
                  <a:off x="2313" y="2936"/>
                  <a:ext cx="113" cy="11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9" name="Freeform 98"/>
                <p:cNvSpPr/>
                <p:nvPr/>
              </p:nvSpPr>
              <p:spPr bwMode="auto">
                <a:xfrm>
                  <a:off x="2313" y="2932"/>
                  <a:ext cx="113" cy="113"/>
                </a:xfrm>
                <a:custGeom>
                  <a:avLst/>
                  <a:gdLst>
                    <a:gd name="T0" fmla="*/ 0 w 125"/>
                    <a:gd name="T1" fmla="*/ 177 h 177"/>
                    <a:gd name="T2" fmla="*/ 125 w 125"/>
                    <a:gd name="T3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5" h="177">
                      <a:moveTo>
                        <a:pt x="0" y="177"/>
                      </a:moveTo>
                      <a:lnTo>
                        <a:pt x="125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5" name="Group 99"/>
            <p:cNvGrpSpPr/>
            <p:nvPr/>
          </p:nvGrpSpPr>
          <p:grpSpPr bwMode="auto">
            <a:xfrm>
              <a:off x="1395" y="1541"/>
              <a:ext cx="79" cy="79"/>
              <a:chOff x="2273" y="2522"/>
              <a:chExt cx="159" cy="159"/>
            </a:xfrm>
          </p:grpSpPr>
          <p:sp>
            <p:nvSpPr>
              <p:cNvPr id="232" name="Oval 100"/>
              <p:cNvSpPr>
                <a:spLocks noChangeArrowheads="1"/>
              </p:cNvSpPr>
              <p:nvPr/>
            </p:nvSpPr>
            <p:spPr bwMode="auto">
              <a:xfrm>
                <a:off x="2273" y="2522"/>
                <a:ext cx="159" cy="1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33" name="Group 101"/>
              <p:cNvGrpSpPr/>
              <p:nvPr/>
            </p:nvGrpSpPr>
            <p:grpSpPr bwMode="auto">
              <a:xfrm>
                <a:off x="2293" y="2540"/>
                <a:ext cx="113" cy="117"/>
                <a:chOff x="2313" y="2932"/>
                <a:chExt cx="113" cy="117"/>
              </a:xfrm>
            </p:grpSpPr>
            <p:sp>
              <p:nvSpPr>
                <p:cNvPr id="234" name="Line 102"/>
                <p:cNvSpPr>
                  <a:spLocks noChangeShapeType="1"/>
                </p:cNvSpPr>
                <p:nvPr/>
              </p:nvSpPr>
              <p:spPr bwMode="auto">
                <a:xfrm>
                  <a:off x="2313" y="2936"/>
                  <a:ext cx="113" cy="11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5" name="Freeform 103"/>
                <p:cNvSpPr/>
                <p:nvPr/>
              </p:nvSpPr>
              <p:spPr bwMode="auto">
                <a:xfrm>
                  <a:off x="2313" y="2932"/>
                  <a:ext cx="113" cy="113"/>
                </a:xfrm>
                <a:custGeom>
                  <a:avLst/>
                  <a:gdLst>
                    <a:gd name="T0" fmla="*/ 0 w 125"/>
                    <a:gd name="T1" fmla="*/ 177 h 177"/>
                    <a:gd name="T2" fmla="*/ 125 w 125"/>
                    <a:gd name="T3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5" h="177">
                      <a:moveTo>
                        <a:pt x="0" y="177"/>
                      </a:moveTo>
                      <a:lnTo>
                        <a:pt x="125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Group 104"/>
            <p:cNvGrpSpPr/>
            <p:nvPr/>
          </p:nvGrpSpPr>
          <p:grpSpPr bwMode="auto">
            <a:xfrm>
              <a:off x="1489" y="1541"/>
              <a:ext cx="79" cy="79"/>
              <a:chOff x="2273" y="2522"/>
              <a:chExt cx="159" cy="159"/>
            </a:xfrm>
          </p:grpSpPr>
          <p:sp>
            <p:nvSpPr>
              <p:cNvPr id="228" name="Oval 105"/>
              <p:cNvSpPr>
                <a:spLocks noChangeArrowheads="1"/>
              </p:cNvSpPr>
              <p:nvPr/>
            </p:nvSpPr>
            <p:spPr bwMode="auto">
              <a:xfrm>
                <a:off x="2273" y="2522"/>
                <a:ext cx="159" cy="1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29" name="Group 106"/>
              <p:cNvGrpSpPr/>
              <p:nvPr/>
            </p:nvGrpSpPr>
            <p:grpSpPr bwMode="auto">
              <a:xfrm>
                <a:off x="2293" y="2540"/>
                <a:ext cx="113" cy="117"/>
                <a:chOff x="2313" y="2932"/>
                <a:chExt cx="113" cy="117"/>
              </a:xfrm>
            </p:grpSpPr>
            <p:sp>
              <p:nvSpPr>
                <p:cNvPr id="230" name="Line 107"/>
                <p:cNvSpPr>
                  <a:spLocks noChangeShapeType="1"/>
                </p:cNvSpPr>
                <p:nvPr/>
              </p:nvSpPr>
              <p:spPr bwMode="auto">
                <a:xfrm>
                  <a:off x="2313" y="2936"/>
                  <a:ext cx="113" cy="11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1" name="Freeform 108"/>
                <p:cNvSpPr/>
                <p:nvPr/>
              </p:nvSpPr>
              <p:spPr bwMode="auto">
                <a:xfrm>
                  <a:off x="2313" y="2932"/>
                  <a:ext cx="113" cy="113"/>
                </a:xfrm>
                <a:custGeom>
                  <a:avLst/>
                  <a:gdLst>
                    <a:gd name="T0" fmla="*/ 0 w 125"/>
                    <a:gd name="T1" fmla="*/ 177 h 177"/>
                    <a:gd name="T2" fmla="*/ 125 w 125"/>
                    <a:gd name="T3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5" h="177">
                      <a:moveTo>
                        <a:pt x="0" y="177"/>
                      </a:moveTo>
                      <a:lnTo>
                        <a:pt x="125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7" name="Group 109"/>
            <p:cNvGrpSpPr/>
            <p:nvPr/>
          </p:nvGrpSpPr>
          <p:grpSpPr bwMode="auto">
            <a:xfrm>
              <a:off x="1583" y="1541"/>
              <a:ext cx="79" cy="79"/>
              <a:chOff x="2273" y="2522"/>
              <a:chExt cx="159" cy="159"/>
            </a:xfrm>
          </p:grpSpPr>
          <p:sp>
            <p:nvSpPr>
              <p:cNvPr id="224" name="Oval 110"/>
              <p:cNvSpPr>
                <a:spLocks noChangeArrowheads="1"/>
              </p:cNvSpPr>
              <p:nvPr/>
            </p:nvSpPr>
            <p:spPr bwMode="auto">
              <a:xfrm>
                <a:off x="2273" y="2522"/>
                <a:ext cx="159" cy="1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25" name="Group 111"/>
              <p:cNvGrpSpPr/>
              <p:nvPr/>
            </p:nvGrpSpPr>
            <p:grpSpPr bwMode="auto">
              <a:xfrm>
                <a:off x="2293" y="2540"/>
                <a:ext cx="113" cy="117"/>
                <a:chOff x="2313" y="2932"/>
                <a:chExt cx="113" cy="117"/>
              </a:xfrm>
            </p:grpSpPr>
            <p:sp>
              <p:nvSpPr>
                <p:cNvPr id="226" name="Line 112"/>
                <p:cNvSpPr>
                  <a:spLocks noChangeShapeType="1"/>
                </p:cNvSpPr>
                <p:nvPr/>
              </p:nvSpPr>
              <p:spPr bwMode="auto">
                <a:xfrm>
                  <a:off x="2313" y="2936"/>
                  <a:ext cx="113" cy="11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7" name="Freeform 113"/>
                <p:cNvSpPr/>
                <p:nvPr/>
              </p:nvSpPr>
              <p:spPr bwMode="auto">
                <a:xfrm>
                  <a:off x="2313" y="2932"/>
                  <a:ext cx="113" cy="113"/>
                </a:xfrm>
                <a:custGeom>
                  <a:avLst/>
                  <a:gdLst>
                    <a:gd name="T0" fmla="*/ 0 w 125"/>
                    <a:gd name="T1" fmla="*/ 177 h 177"/>
                    <a:gd name="T2" fmla="*/ 125 w 125"/>
                    <a:gd name="T3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5" h="177">
                      <a:moveTo>
                        <a:pt x="0" y="177"/>
                      </a:moveTo>
                      <a:lnTo>
                        <a:pt x="125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8" name="Group 114"/>
            <p:cNvGrpSpPr/>
            <p:nvPr/>
          </p:nvGrpSpPr>
          <p:grpSpPr bwMode="auto">
            <a:xfrm>
              <a:off x="1677" y="1541"/>
              <a:ext cx="79" cy="79"/>
              <a:chOff x="2273" y="2522"/>
              <a:chExt cx="159" cy="159"/>
            </a:xfrm>
          </p:grpSpPr>
          <p:sp>
            <p:nvSpPr>
              <p:cNvPr id="220" name="Oval 115"/>
              <p:cNvSpPr>
                <a:spLocks noChangeArrowheads="1"/>
              </p:cNvSpPr>
              <p:nvPr/>
            </p:nvSpPr>
            <p:spPr bwMode="auto">
              <a:xfrm>
                <a:off x="2273" y="2522"/>
                <a:ext cx="159" cy="1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21" name="Group 116"/>
              <p:cNvGrpSpPr/>
              <p:nvPr/>
            </p:nvGrpSpPr>
            <p:grpSpPr bwMode="auto">
              <a:xfrm>
                <a:off x="2293" y="2540"/>
                <a:ext cx="113" cy="117"/>
                <a:chOff x="2313" y="2932"/>
                <a:chExt cx="113" cy="117"/>
              </a:xfrm>
            </p:grpSpPr>
            <p:sp>
              <p:nvSpPr>
                <p:cNvPr id="222" name="Line 117"/>
                <p:cNvSpPr>
                  <a:spLocks noChangeShapeType="1"/>
                </p:cNvSpPr>
                <p:nvPr/>
              </p:nvSpPr>
              <p:spPr bwMode="auto">
                <a:xfrm>
                  <a:off x="2313" y="2936"/>
                  <a:ext cx="113" cy="11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3" name="Freeform 118"/>
                <p:cNvSpPr/>
                <p:nvPr/>
              </p:nvSpPr>
              <p:spPr bwMode="auto">
                <a:xfrm>
                  <a:off x="2313" y="2932"/>
                  <a:ext cx="113" cy="113"/>
                </a:xfrm>
                <a:custGeom>
                  <a:avLst/>
                  <a:gdLst>
                    <a:gd name="T0" fmla="*/ 0 w 125"/>
                    <a:gd name="T1" fmla="*/ 177 h 177"/>
                    <a:gd name="T2" fmla="*/ 125 w 125"/>
                    <a:gd name="T3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5" h="177">
                      <a:moveTo>
                        <a:pt x="0" y="177"/>
                      </a:moveTo>
                      <a:lnTo>
                        <a:pt x="125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9" name="Group 119"/>
            <p:cNvGrpSpPr/>
            <p:nvPr/>
          </p:nvGrpSpPr>
          <p:grpSpPr bwMode="auto">
            <a:xfrm>
              <a:off x="1771" y="1541"/>
              <a:ext cx="79" cy="79"/>
              <a:chOff x="2273" y="2522"/>
              <a:chExt cx="159" cy="159"/>
            </a:xfrm>
          </p:grpSpPr>
          <p:sp>
            <p:nvSpPr>
              <p:cNvPr id="216" name="Oval 120"/>
              <p:cNvSpPr>
                <a:spLocks noChangeArrowheads="1"/>
              </p:cNvSpPr>
              <p:nvPr/>
            </p:nvSpPr>
            <p:spPr bwMode="auto">
              <a:xfrm>
                <a:off x="2273" y="2522"/>
                <a:ext cx="159" cy="1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17" name="Group 121"/>
              <p:cNvGrpSpPr/>
              <p:nvPr/>
            </p:nvGrpSpPr>
            <p:grpSpPr bwMode="auto">
              <a:xfrm>
                <a:off x="2293" y="2540"/>
                <a:ext cx="113" cy="117"/>
                <a:chOff x="2313" y="2932"/>
                <a:chExt cx="113" cy="117"/>
              </a:xfrm>
            </p:grpSpPr>
            <p:sp>
              <p:nvSpPr>
                <p:cNvPr id="218" name="Line 122"/>
                <p:cNvSpPr>
                  <a:spLocks noChangeShapeType="1"/>
                </p:cNvSpPr>
                <p:nvPr/>
              </p:nvSpPr>
              <p:spPr bwMode="auto">
                <a:xfrm>
                  <a:off x="2313" y="2936"/>
                  <a:ext cx="113" cy="11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9" name="Freeform 123"/>
                <p:cNvSpPr/>
                <p:nvPr/>
              </p:nvSpPr>
              <p:spPr bwMode="auto">
                <a:xfrm>
                  <a:off x="2313" y="2932"/>
                  <a:ext cx="113" cy="113"/>
                </a:xfrm>
                <a:custGeom>
                  <a:avLst/>
                  <a:gdLst>
                    <a:gd name="T0" fmla="*/ 0 w 125"/>
                    <a:gd name="T1" fmla="*/ 177 h 177"/>
                    <a:gd name="T2" fmla="*/ 125 w 125"/>
                    <a:gd name="T3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5" h="177">
                      <a:moveTo>
                        <a:pt x="0" y="177"/>
                      </a:moveTo>
                      <a:lnTo>
                        <a:pt x="125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0" name="Group 124"/>
            <p:cNvGrpSpPr/>
            <p:nvPr/>
          </p:nvGrpSpPr>
          <p:grpSpPr bwMode="auto">
            <a:xfrm>
              <a:off x="1865" y="1541"/>
              <a:ext cx="79" cy="79"/>
              <a:chOff x="2273" y="2522"/>
              <a:chExt cx="159" cy="159"/>
            </a:xfrm>
          </p:grpSpPr>
          <p:sp>
            <p:nvSpPr>
              <p:cNvPr id="212" name="Oval 125"/>
              <p:cNvSpPr>
                <a:spLocks noChangeArrowheads="1"/>
              </p:cNvSpPr>
              <p:nvPr/>
            </p:nvSpPr>
            <p:spPr bwMode="auto">
              <a:xfrm>
                <a:off x="2273" y="2522"/>
                <a:ext cx="159" cy="1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13" name="Group 126"/>
              <p:cNvGrpSpPr/>
              <p:nvPr/>
            </p:nvGrpSpPr>
            <p:grpSpPr bwMode="auto">
              <a:xfrm>
                <a:off x="2293" y="2540"/>
                <a:ext cx="113" cy="117"/>
                <a:chOff x="2313" y="2932"/>
                <a:chExt cx="113" cy="117"/>
              </a:xfrm>
            </p:grpSpPr>
            <p:sp>
              <p:nvSpPr>
                <p:cNvPr id="214" name="Line 127"/>
                <p:cNvSpPr>
                  <a:spLocks noChangeShapeType="1"/>
                </p:cNvSpPr>
                <p:nvPr/>
              </p:nvSpPr>
              <p:spPr bwMode="auto">
                <a:xfrm>
                  <a:off x="2313" y="2936"/>
                  <a:ext cx="113" cy="11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" name="Freeform 128"/>
                <p:cNvSpPr/>
                <p:nvPr/>
              </p:nvSpPr>
              <p:spPr bwMode="auto">
                <a:xfrm>
                  <a:off x="2313" y="2932"/>
                  <a:ext cx="113" cy="113"/>
                </a:xfrm>
                <a:custGeom>
                  <a:avLst/>
                  <a:gdLst>
                    <a:gd name="T0" fmla="*/ 0 w 125"/>
                    <a:gd name="T1" fmla="*/ 177 h 177"/>
                    <a:gd name="T2" fmla="*/ 125 w 125"/>
                    <a:gd name="T3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5" h="177">
                      <a:moveTo>
                        <a:pt x="0" y="177"/>
                      </a:moveTo>
                      <a:lnTo>
                        <a:pt x="125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1" name="Group 129"/>
            <p:cNvGrpSpPr/>
            <p:nvPr/>
          </p:nvGrpSpPr>
          <p:grpSpPr bwMode="auto">
            <a:xfrm>
              <a:off x="1959" y="1541"/>
              <a:ext cx="79" cy="79"/>
              <a:chOff x="2273" y="2522"/>
              <a:chExt cx="159" cy="159"/>
            </a:xfrm>
          </p:grpSpPr>
          <p:sp>
            <p:nvSpPr>
              <p:cNvPr id="208" name="Oval 130"/>
              <p:cNvSpPr>
                <a:spLocks noChangeArrowheads="1"/>
              </p:cNvSpPr>
              <p:nvPr/>
            </p:nvSpPr>
            <p:spPr bwMode="auto">
              <a:xfrm>
                <a:off x="2273" y="2522"/>
                <a:ext cx="159" cy="1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09" name="Group 131"/>
              <p:cNvGrpSpPr/>
              <p:nvPr/>
            </p:nvGrpSpPr>
            <p:grpSpPr bwMode="auto">
              <a:xfrm>
                <a:off x="2293" y="2540"/>
                <a:ext cx="113" cy="117"/>
                <a:chOff x="2313" y="2932"/>
                <a:chExt cx="113" cy="117"/>
              </a:xfrm>
            </p:grpSpPr>
            <p:sp>
              <p:nvSpPr>
                <p:cNvPr id="210" name="Line 132"/>
                <p:cNvSpPr>
                  <a:spLocks noChangeShapeType="1"/>
                </p:cNvSpPr>
                <p:nvPr/>
              </p:nvSpPr>
              <p:spPr bwMode="auto">
                <a:xfrm>
                  <a:off x="2313" y="2936"/>
                  <a:ext cx="113" cy="11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1" name="Freeform 133"/>
                <p:cNvSpPr/>
                <p:nvPr/>
              </p:nvSpPr>
              <p:spPr bwMode="auto">
                <a:xfrm>
                  <a:off x="2313" y="2932"/>
                  <a:ext cx="113" cy="113"/>
                </a:xfrm>
                <a:custGeom>
                  <a:avLst/>
                  <a:gdLst>
                    <a:gd name="T0" fmla="*/ 0 w 125"/>
                    <a:gd name="T1" fmla="*/ 177 h 177"/>
                    <a:gd name="T2" fmla="*/ 125 w 125"/>
                    <a:gd name="T3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5" h="177">
                      <a:moveTo>
                        <a:pt x="0" y="177"/>
                      </a:moveTo>
                      <a:lnTo>
                        <a:pt x="125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2" name="Group 134"/>
            <p:cNvGrpSpPr/>
            <p:nvPr/>
          </p:nvGrpSpPr>
          <p:grpSpPr bwMode="auto">
            <a:xfrm>
              <a:off x="2052" y="1541"/>
              <a:ext cx="79" cy="79"/>
              <a:chOff x="2273" y="2522"/>
              <a:chExt cx="159" cy="159"/>
            </a:xfrm>
          </p:grpSpPr>
          <p:sp>
            <p:nvSpPr>
              <p:cNvPr id="204" name="Oval 135"/>
              <p:cNvSpPr>
                <a:spLocks noChangeArrowheads="1"/>
              </p:cNvSpPr>
              <p:nvPr/>
            </p:nvSpPr>
            <p:spPr bwMode="auto">
              <a:xfrm>
                <a:off x="2273" y="2522"/>
                <a:ext cx="159" cy="1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05" name="Group 136"/>
              <p:cNvGrpSpPr/>
              <p:nvPr/>
            </p:nvGrpSpPr>
            <p:grpSpPr bwMode="auto">
              <a:xfrm>
                <a:off x="2293" y="2540"/>
                <a:ext cx="113" cy="117"/>
                <a:chOff x="2313" y="2932"/>
                <a:chExt cx="113" cy="117"/>
              </a:xfrm>
            </p:grpSpPr>
            <p:sp>
              <p:nvSpPr>
                <p:cNvPr id="206" name="Line 137"/>
                <p:cNvSpPr>
                  <a:spLocks noChangeShapeType="1"/>
                </p:cNvSpPr>
                <p:nvPr/>
              </p:nvSpPr>
              <p:spPr bwMode="auto">
                <a:xfrm>
                  <a:off x="2313" y="2936"/>
                  <a:ext cx="113" cy="11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7" name="Freeform 138"/>
                <p:cNvSpPr/>
                <p:nvPr/>
              </p:nvSpPr>
              <p:spPr bwMode="auto">
                <a:xfrm>
                  <a:off x="2313" y="2932"/>
                  <a:ext cx="113" cy="113"/>
                </a:xfrm>
                <a:custGeom>
                  <a:avLst/>
                  <a:gdLst>
                    <a:gd name="T0" fmla="*/ 0 w 125"/>
                    <a:gd name="T1" fmla="*/ 177 h 177"/>
                    <a:gd name="T2" fmla="*/ 125 w 125"/>
                    <a:gd name="T3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5" h="177">
                      <a:moveTo>
                        <a:pt x="0" y="177"/>
                      </a:moveTo>
                      <a:lnTo>
                        <a:pt x="125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3" name="Group 139"/>
            <p:cNvGrpSpPr/>
            <p:nvPr/>
          </p:nvGrpSpPr>
          <p:grpSpPr bwMode="auto">
            <a:xfrm>
              <a:off x="2146" y="1541"/>
              <a:ext cx="79" cy="79"/>
              <a:chOff x="2273" y="2522"/>
              <a:chExt cx="159" cy="159"/>
            </a:xfrm>
          </p:grpSpPr>
          <p:sp>
            <p:nvSpPr>
              <p:cNvPr id="200" name="Oval 140"/>
              <p:cNvSpPr>
                <a:spLocks noChangeArrowheads="1"/>
              </p:cNvSpPr>
              <p:nvPr/>
            </p:nvSpPr>
            <p:spPr bwMode="auto">
              <a:xfrm>
                <a:off x="2273" y="2522"/>
                <a:ext cx="159" cy="1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01" name="Group 141"/>
              <p:cNvGrpSpPr/>
              <p:nvPr/>
            </p:nvGrpSpPr>
            <p:grpSpPr bwMode="auto">
              <a:xfrm>
                <a:off x="2293" y="2540"/>
                <a:ext cx="113" cy="117"/>
                <a:chOff x="2313" y="2932"/>
                <a:chExt cx="113" cy="117"/>
              </a:xfrm>
            </p:grpSpPr>
            <p:sp>
              <p:nvSpPr>
                <p:cNvPr id="202" name="Line 142"/>
                <p:cNvSpPr>
                  <a:spLocks noChangeShapeType="1"/>
                </p:cNvSpPr>
                <p:nvPr/>
              </p:nvSpPr>
              <p:spPr bwMode="auto">
                <a:xfrm>
                  <a:off x="2313" y="2936"/>
                  <a:ext cx="113" cy="11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3" name="Freeform 143"/>
                <p:cNvSpPr/>
                <p:nvPr/>
              </p:nvSpPr>
              <p:spPr bwMode="auto">
                <a:xfrm>
                  <a:off x="2313" y="2932"/>
                  <a:ext cx="113" cy="113"/>
                </a:xfrm>
                <a:custGeom>
                  <a:avLst/>
                  <a:gdLst>
                    <a:gd name="T0" fmla="*/ 0 w 125"/>
                    <a:gd name="T1" fmla="*/ 177 h 177"/>
                    <a:gd name="T2" fmla="*/ 125 w 125"/>
                    <a:gd name="T3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5" h="177">
                      <a:moveTo>
                        <a:pt x="0" y="177"/>
                      </a:moveTo>
                      <a:lnTo>
                        <a:pt x="125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Group 144"/>
            <p:cNvGrpSpPr/>
            <p:nvPr/>
          </p:nvGrpSpPr>
          <p:grpSpPr bwMode="auto">
            <a:xfrm>
              <a:off x="2240" y="1541"/>
              <a:ext cx="79" cy="79"/>
              <a:chOff x="2273" y="2522"/>
              <a:chExt cx="159" cy="159"/>
            </a:xfrm>
          </p:grpSpPr>
          <p:sp>
            <p:nvSpPr>
              <p:cNvPr id="196" name="Oval 145"/>
              <p:cNvSpPr>
                <a:spLocks noChangeArrowheads="1"/>
              </p:cNvSpPr>
              <p:nvPr/>
            </p:nvSpPr>
            <p:spPr bwMode="auto">
              <a:xfrm>
                <a:off x="2273" y="2522"/>
                <a:ext cx="159" cy="1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97" name="Group 146"/>
              <p:cNvGrpSpPr/>
              <p:nvPr/>
            </p:nvGrpSpPr>
            <p:grpSpPr bwMode="auto">
              <a:xfrm>
                <a:off x="2293" y="2540"/>
                <a:ext cx="113" cy="117"/>
                <a:chOff x="2313" y="2932"/>
                <a:chExt cx="113" cy="117"/>
              </a:xfrm>
            </p:grpSpPr>
            <p:sp>
              <p:nvSpPr>
                <p:cNvPr id="198" name="Line 147"/>
                <p:cNvSpPr>
                  <a:spLocks noChangeShapeType="1"/>
                </p:cNvSpPr>
                <p:nvPr/>
              </p:nvSpPr>
              <p:spPr bwMode="auto">
                <a:xfrm>
                  <a:off x="2313" y="2936"/>
                  <a:ext cx="113" cy="11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9" name="Freeform 148"/>
                <p:cNvSpPr/>
                <p:nvPr/>
              </p:nvSpPr>
              <p:spPr bwMode="auto">
                <a:xfrm>
                  <a:off x="2313" y="2932"/>
                  <a:ext cx="113" cy="113"/>
                </a:xfrm>
                <a:custGeom>
                  <a:avLst/>
                  <a:gdLst>
                    <a:gd name="T0" fmla="*/ 0 w 125"/>
                    <a:gd name="T1" fmla="*/ 177 h 177"/>
                    <a:gd name="T2" fmla="*/ 125 w 125"/>
                    <a:gd name="T3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5" h="177">
                      <a:moveTo>
                        <a:pt x="0" y="177"/>
                      </a:moveTo>
                      <a:lnTo>
                        <a:pt x="125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5" name="Group 149"/>
            <p:cNvGrpSpPr/>
            <p:nvPr/>
          </p:nvGrpSpPr>
          <p:grpSpPr bwMode="auto">
            <a:xfrm>
              <a:off x="2334" y="1541"/>
              <a:ext cx="79" cy="79"/>
              <a:chOff x="2273" y="2522"/>
              <a:chExt cx="159" cy="159"/>
            </a:xfrm>
          </p:grpSpPr>
          <p:sp>
            <p:nvSpPr>
              <p:cNvPr id="192" name="Oval 150"/>
              <p:cNvSpPr>
                <a:spLocks noChangeArrowheads="1"/>
              </p:cNvSpPr>
              <p:nvPr/>
            </p:nvSpPr>
            <p:spPr bwMode="auto">
              <a:xfrm>
                <a:off x="2273" y="2522"/>
                <a:ext cx="159" cy="1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93" name="Group 151"/>
              <p:cNvGrpSpPr/>
              <p:nvPr/>
            </p:nvGrpSpPr>
            <p:grpSpPr bwMode="auto">
              <a:xfrm>
                <a:off x="2293" y="2540"/>
                <a:ext cx="113" cy="117"/>
                <a:chOff x="2313" y="2932"/>
                <a:chExt cx="113" cy="117"/>
              </a:xfrm>
            </p:grpSpPr>
            <p:sp>
              <p:nvSpPr>
                <p:cNvPr id="194" name="Line 152"/>
                <p:cNvSpPr>
                  <a:spLocks noChangeShapeType="1"/>
                </p:cNvSpPr>
                <p:nvPr/>
              </p:nvSpPr>
              <p:spPr bwMode="auto">
                <a:xfrm>
                  <a:off x="2313" y="2936"/>
                  <a:ext cx="113" cy="11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5" name="Freeform 153"/>
                <p:cNvSpPr/>
                <p:nvPr/>
              </p:nvSpPr>
              <p:spPr bwMode="auto">
                <a:xfrm>
                  <a:off x="2313" y="2932"/>
                  <a:ext cx="113" cy="113"/>
                </a:xfrm>
                <a:custGeom>
                  <a:avLst/>
                  <a:gdLst>
                    <a:gd name="T0" fmla="*/ 0 w 125"/>
                    <a:gd name="T1" fmla="*/ 177 h 177"/>
                    <a:gd name="T2" fmla="*/ 125 w 125"/>
                    <a:gd name="T3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5" h="177">
                      <a:moveTo>
                        <a:pt x="0" y="177"/>
                      </a:moveTo>
                      <a:lnTo>
                        <a:pt x="125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6" name="Group 154"/>
            <p:cNvGrpSpPr/>
            <p:nvPr/>
          </p:nvGrpSpPr>
          <p:grpSpPr bwMode="auto">
            <a:xfrm>
              <a:off x="2428" y="1541"/>
              <a:ext cx="79" cy="79"/>
              <a:chOff x="2273" y="2522"/>
              <a:chExt cx="159" cy="159"/>
            </a:xfrm>
          </p:grpSpPr>
          <p:sp>
            <p:nvSpPr>
              <p:cNvPr id="188" name="Oval 155"/>
              <p:cNvSpPr>
                <a:spLocks noChangeArrowheads="1"/>
              </p:cNvSpPr>
              <p:nvPr/>
            </p:nvSpPr>
            <p:spPr bwMode="auto">
              <a:xfrm>
                <a:off x="2273" y="2522"/>
                <a:ext cx="159" cy="1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89" name="Group 156"/>
              <p:cNvGrpSpPr/>
              <p:nvPr/>
            </p:nvGrpSpPr>
            <p:grpSpPr bwMode="auto">
              <a:xfrm>
                <a:off x="2293" y="2540"/>
                <a:ext cx="113" cy="117"/>
                <a:chOff x="2313" y="2932"/>
                <a:chExt cx="113" cy="117"/>
              </a:xfrm>
            </p:grpSpPr>
            <p:sp>
              <p:nvSpPr>
                <p:cNvPr id="190" name="Line 157"/>
                <p:cNvSpPr>
                  <a:spLocks noChangeShapeType="1"/>
                </p:cNvSpPr>
                <p:nvPr/>
              </p:nvSpPr>
              <p:spPr bwMode="auto">
                <a:xfrm>
                  <a:off x="2313" y="2936"/>
                  <a:ext cx="113" cy="11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1" name="Freeform 158"/>
                <p:cNvSpPr/>
                <p:nvPr/>
              </p:nvSpPr>
              <p:spPr bwMode="auto">
                <a:xfrm>
                  <a:off x="2313" y="2932"/>
                  <a:ext cx="113" cy="113"/>
                </a:xfrm>
                <a:custGeom>
                  <a:avLst/>
                  <a:gdLst>
                    <a:gd name="T0" fmla="*/ 0 w 125"/>
                    <a:gd name="T1" fmla="*/ 177 h 177"/>
                    <a:gd name="T2" fmla="*/ 125 w 125"/>
                    <a:gd name="T3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5" h="177">
                      <a:moveTo>
                        <a:pt x="0" y="177"/>
                      </a:moveTo>
                      <a:lnTo>
                        <a:pt x="125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7" name="Group 159"/>
            <p:cNvGrpSpPr/>
            <p:nvPr/>
          </p:nvGrpSpPr>
          <p:grpSpPr bwMode="auto">
            <a:xfrm>
              <a:off x="2522" y="1541"/>
              <a:ext cx="79" cy="79"/>
              <a:chOff x="2273" y="2522"/>
              <a:chExt cx="159" cy="159"/>
            </a:xfrm>
          </p:grpSpPr>
          <p:sp>
            <p:nvSpPr>
              <p:cNvPr id="184" name="Oval 160"/>
              <p:cNvSpPr>
                <a:spLocks noChangeArrowheads="1"/>
              </p:cNvSpPr>
              <p:nvPr/>
            </p:nvSpPr>
            <p:spPr bwMode="auto">
              <a:xfrm>
                <a:off x="2273" y="2522"/>
                <a:ext cx="159" cy="1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85" name="Group 161"/>
              <p:cNvGrpSpPr/>
              <p:nvPr/>
            </p:nvGrpSpPr>
            <p:grpSpPr bwMode="auto">
              <a:xfrm>
                <a:off x="2293" y="2540"/>
                <a:ext cx="113" cy="117"/>
                <a:chOff x="2313" y="2932"/>
                <a:chExt cx="113" cy="117"/>
              </a:xfrm>
            </p:grpSpPr>
            <p:sp>
              <p:nvSpPr>
                <p:cNvPr id="186" name="Line 162"/>
                <p:cNvSpPr>
                  <a:spLocks noChangeShapeType="1"/>
                </p:cNvSpPr>
                <p:nvPr/>
              </p:nvSpPr>
              <p:spPr bwMode="auto">
                <a:xfrm>
                  <a:off x="2313" y="2936"/>
                  <a:ext cx="113" cy="11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7" name="Freeform 163"/>
                <p:cNvSpPr/>
                <p:nvPr/>
              </p:nvSpPr>
              <p:spPr bwMode="auto">
                <a:xfrm>
                  <a:off x="2313" y="2932"/>
                  <a:ext cx="113" cy="113"/>
                </a:xfrm>
                <a:custGeom>
                  <a:avLst/>
                  <a:gdLst>
                    <a:gd name="T0" fmla="*/ 0 w 125"/>
                    <a:gd name="T1" fmla="*/ 177 h 177"/>
                    <a:gd name="T2" fmla="*/ 125 w 125"/>
                    <a:gd name="T3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5" h="177">
                      <a:moveTo>
                        <a:pt x="0" y="177"/>
                      </a:moveTo>
                      <a:lnTo>
                        <a:pt x="125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8" name="Group 164"/>
            <p:cNvGrpSpPr/>
            <p:nvPr/>
          </p:nvGrpSpPr>
          <p:grpSpPr bwMode="auto">
            <a:xfrm>
              <a:off x="2616" y="1541"/>
              <a:ext cx="79" cy="79"/>
              <a:chOff x="2273" y="2522"/>
              <a:chExt cx="159" cy="159"/>
            </a:xfrm>
          </p:grpSpPr>
          <p:sp>
            <p:nvSpPr>
              <p:cNvPr id="180" name="Oval 165"/>
              <p:cNvSpPr>
                <a:spLocks noChangeArrowheads="1"/>
              </p:cNvSpPr>
              <p:nvPr/>
            </p:nvSpPr>
            <p:spPr bwMode="auto">
              <a:xfrm>
                <a:off x="2273" y="2522"/>
                <a:ext cx="159" cy="1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81" name="Group 166"/>
              <p:cNvGrpSpPr/>
              <p:nvPr/>
            </p:nvGrpSpPr>
            <p:grpSpPr bwMode="auto">
              <a:xfrm>
                <a:off x="2293" y="2540"/>
                <a:ext cx="113" cy="117"/>
                <a:chOff x="2313" y="2932"/>
                <a:chExt cx="113" cy="117"/>
              </a:xfrm>
            </p:grpSpPr>
            <p:sp>
              <p:nvSpPr>
                <p:cNvPr id="182" name="Line 167"/>
                <p:cNvSpPr>
                  <a:spLocks noChangeShapeType="1"/>
                </p:cNvSpPr>
                <p:nvPr/>
              </p:nvSpPr>
              <p:spPr bwMode="auto">
                <a:xfrm>
                  <a:off x="2313" y="2936"/>
                  <a:ext cx="113" cy="11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3" name="Freeform 168"/>
                <p:cNvSpPr/>
                <p:nvPr/>
              </p:nvSpPr>
              <p:spPr bwMode="auto">
                <a:xfrm>
                  <a:off x="2313" y="2932"/>
                  <a:ext cx="113" cy="113"/>
                </a:xfrm>
                <a:custGeom>
                  <a:avLst/>
                  <a:gdLst>
                    <a:gd name="T0" fmla="*/ 0 w 125"/>
                    <a:gd name="T1" fmla="*/ 177 h 177"/>
                    <a:gd name="T2" fmla="*/ 125 w 125"/>
                    <a:gd name="T3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5" h="177">
                      <a:moveTo>
                        <a:pt x="0" y="177"/>
                      </a:moveTo>
                      <a:lnTo>
                        <a:pt x="125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9" name="Group 169"/>
            <p:cNvGrpSpPr/>
            <p:nvPr/>
          </p:nvGrpSpPr>
          <p:grpSpPr bwMode="auto">
            <a:xfrm>
              <a:off x="2710" y="1541"/>
              <a:ext cx="79" cy="79"/>
              <a:chOff x="2273" y="2522"/>
              <a:chExt cx="159" cy="159"/>
            </a:xfrm>
          </p:grpSpPr>
          <p:sp>
            <p:nvSpPr>
              <p:cNvPr id="176" name="Oval 170"/>
              <p:cNvSpPr>
                <a:spLocks noChangeArrowheads="1"/>
              </p:cNvSpPr>
              <p:nvPr/>
            </p:nvSpPr>
            <p:spPr bwMode="auto">
              <a:xfrm>
                <a:off x="2273" y="2522"/>
                <a:ext cx="159" cy="1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77" name="Group 171"/>
              <p:cNvGrpSpPr/>
              <p:nvPr/>
            </p:nvGrpSpPr>
            <p:grpSpPr bwMode="auto">
              <a:xfrm>
                <a:off x="2293" y="2540"/>
                <a:ext cx="113" cy="117"/>
                <a:chOff x="2313" y="2932"/>
                <a:chExt cx="113" cy="117"/>
              </a:xfrm>
            </p:grpSpPr>
            <p:sp>
              <p:nvSpPr>
                <p:cNvPr id="178" name="Line 172"/>
                <p:cNvSpPr>
                  <a:spLocks noChangeShapeType="1"/>
                </p:cNvSpPr>
                <p:nvPr/>
              </p:nvSpPr>
              <p:spPr bwMode="auto">
                <a:xfrm>
                  <a:off x="2313" y="2936"/>
                  <a:ext cx="113" cy="11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9" name="Freeform 173"/>
                <p:cNvSpPr/>
                <p:nvPr/>
              </p:nvSpPr>
              <p:spPr bwMode="auto">
                <a:xfrm>
                  <a:off x="2313" y="2932"/>
                  <a:ext cx="113" cy="113"/>
                </a:xfrm>
                <a:custGeom>
                  <a:avLst/>
                  <a:gdLst>
                    <a:gd name="T0" fmla="*/ 0 w 125"/>
                    <a:gd name="T1" fmla="*/ 177 h 177"/>
                    <a:gd name="T2" fmla="*/ 125 w 125"/>
                    <a:gd name="T3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5" h="177">
                      <a:moveTo>
                        <a:pt x="0" y="177"/>
                      </a:moveTo>
                      <a:lnTo>
                        <a:pt x="125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0" name="Group 174"/>
            <p:cNvGrpSpPr/>
            <p:nvPr/>
          </p:nvGrpSpPr>
          <p:grpSpPr bwMode="auto">
            <a:xfrm>
              <a:off x="2804" y="1541"/>
              <a:ext cx="79" cy="79"/>
              <a:chOff x="2273" y="2522"/>
              <a:chExt cx="159" cy="159"/>
            </a:xfrm>
          </p:grpSpPr>
          <p:sp>
            <p:nvSpPr>
              <p:cNvPr id="172" name="Oval 175"/>
              <p:cNvSpPr>
                <a:spLocks noChangeArrowheads="1"/>
              </p:cNvSpPr>
              <p:nvPr/>
            </p:nvSpPr>
            <p:spPr bwMode="auto">
              <a:xfrm>
                <a:off x="2273" y="2522"/>
                <a:ext cx="159" cy="1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73" name="Group 176"/>
              <p:cNvGrpSpPr/>
              <p:nvPr/>
            </p:nvGrpSpPr>
            <p:grpSpPr bwMode="auto">
              <a:xfrm>
                <a:off x="2293" y="2540"/>
                <a:ext cx="113" cy="117"/>
                <a:chOff x="2313" y="2932"/>
                <a:chExt cx="113" cy="117"/>
              </a:xfrm>
            </p:grpSpPr>
            <p:sp>
              <p:nvSpPr>
                <p:cNvPr id="174" name="Line 177"/>
                <p:cNvSpPr>
                  <a:spLocks noChangeShapeType="1"/>
                </p:cNvSpPr>
                <p:nvPr/>
              </p:nvSpPr>
              <p:spPr bwMode="auto">
                <a:xfrm>
                  <a:off x="2313" y="2936"/>
                  <a:ext cx="113" cy="11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5" name="Freeform 178"/>
                <p:cNvSpPr/>
                <p:nvPr/>
              </p:nvSpPr>
              <p:spPr bwMode="auto">
                <a:xfrm>
                  <a:off x="2313" y="2932"/>
                  <a:ext cx="113" cy="113"/>
                </a:xfrm>
                <a:custGeom>
                  <a:avLst/>
                  <a:gdLst>
                    <a:gd name="T0" fmla="*/ 0 w 125"/>
                    <a:gd name="T1" fmla="*/ 177 h 177"/>
                    <a:gd name="T2" fmla="*/ 125 w 125"/>
                    <a:gd name="T3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5" h="177">
                      <a:moveTo>
                        <a:pt x="0" y="177"/>
                      </a:moveTo>
                      <a:lnTo>
                        <a:pt x="125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1" name="Group 179"/>
            <p:cNvGrpSpPr/>
            <p:nvPr/>
          </p:nvGrpSpPr>
          <p:grpSpPr bwMode="auto">
            <a:xfrm>
              <a:off x="2898" y="1541"/>
              <a:ext cx="79" cy="79"/>
              <a:chOff x="2273" y="2522"/>
              <a:chExt cx="159" cy="159"/>
            </a:xfrm>
          </p:grpSpPr>
          <p:sp>
            <p:nvSpPr>
              <p:cNvPr id="168" name="Oval 180"/>
              <p:cNvSpPr>
                <a:spLocks noChangeArrowheads="1"/>
              </p:cNvSpPr>
              <p:nvPr/>
            </p:nvSpPr>
            <p:spPr bwMode="auto">
              <a:xfrm>
                <a:off x="2273" y="2522"/>
                <a:ext cx="159" cy="1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69" name="Group 181"/>
              <p:cNvGrpSpPr/>
              <p:nvPr/>
            </p:nvGrpSpPr>
            <p:grpSpPr bwMode="auto">
              <a:xfrm>
                <a:off x="2293" y="2540"/>
                <a:ext cx="113" cy="117"/>
                <a:chOff x="2313" y="2932"/>
                <a:chExt cx="113" cy="117"/>
              </a:xfrm>
            </p:grpSpPr>
            <p:sp>
              <p:nvSpPr>
                <p:cNvPr id="170" name="Line 182"/>
                <p:cNvSpPr>
                  <a:spLocks noChangeShapeType="1"/>
                </p:cNvSpPr>
                <p:nvPr/>
              </p:nvSpPr>
              <p:spPr bwMode="auto">
                <a:xfrm>
                  <a:off x="2313" y="2936"/>
                  <a:ext cx="113" cy="11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1" name="Freeform 183"/>
                <p:cNvSpPr/>
                <p:nvPr/>
              </p:nvSpPr>
              <p:spPr bwMode="auto">
                <a:xfrm>
                  <a:off x="2313" y="2932"/>
                  <a:ext cx="113" cy="113"/>
                </a:xfrm>
                <a:custGeom>
                  <a:avLst/>
                  <a:gdLst>
                    <a:gd name="T0" fmla="*/ 0 w 125"/>
                    <a:gd name="T1" fmla="*/ 177 h 177"/>
                    <a:gd name="T2" fmla="*/ 125 w 125"/>
                    <a:gd name="T3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5" h="177">
                      <a:moveTo>
                        <a:pt x="0" y="177"/>
                      </a:moveTo>
                      <a:lnTo>
                        <a:pt x="125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2" name="Group 184"/>
            <p:cNvGrpSpPr/>
            <p:nvPr/>
          </p:nvGrpSpPr>
          <p:grpSpPr bwMode="auto">
            <a:xfrm>
              <a:off x="2992" y="1541"/>
              <a:ext cx="79" cy="79"/>
              <a:chOff x="2273" y="2522"/>
              <a:chExt cx="159" cy="159"/>
            </a:xfrm>
          </p:grpSpPr>
          <p:sp>
            <p:nvSpPr>
              <p:cNvPr id="164" name="Oval 185"/>
              <p:cNvSpPr>
                <a:spLocks noChangeArrowheads="1"/>
              </p:cNvSpPr>
              <p:nvPr/>
            </p:nvSpPr>
            <p:spPr bwMode="auto">
              <a:xfrm>
                <a:off x="2273" y="2522"/>
                <a:ext cx="159" cy="1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65" name="Group 186"/>
              <p:cNvGrpSpPr/>
              <p:nvPr/>
            </p:nvGrpSpPr>
            <p:grpSpPr bwMode="auto">
              <a:xfrm>
                <a:off x="2293" y="2540"/>
                <a:ext cx="113" cy="117"/>
                <a:chOff x="2313" y="2932"/>
                <a:chExt cx="113" cy="117"/>
              </a:xfrm>
            </p:grpSpPr>
            <p:sp>
              <p:nvSpPr>
                <p:cNvPr id="166" name="Line 187"/>
                <p:cNvSpPr>
                  <a:spLocks noChangeShapeType="1"/>
                </p:cNvSpPr>
                <p:nvPr/>
              </p:nvSpPr>
              <p:spPr bwMode="auto">
                <a:xfrm>
                  <a:off x="2313" y="2936"/>
                  <a:ext cx="113" cy="11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7" name="Freeform 188"/>
                <p:cNvSpPr/>
                <p:nvPr/>
              </p:nvSpPr>
              <p:spPr bwMode="auto">
                <a:xfrm>
                  <a:off x="2313" y="2932"/>
                  <a:ext cx="113" cy="113"/>
                </a:xfrm>
                <a:custGeom>
                  <a:avLst/>
                  <a:gdLst>
                    <a:gd name="T0" fmla="*/ 0 w 125"/>
                    <a:gd name="T1" fmla="*/ 177 h 177"/>
                    <a:gd name="T2" fmla="*/ 125 w 125"/>
                    <a:gd name="T3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5" h="177">
                      <a:moveTo>
                        <a:pt x="0" y="177"/>
                      </a:moveTo>
                      <a:lnTo>
                        <a:pt x="125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Group 189"/>
            <p:cNvGrpSpPr/>
            <p:nvPr/>
          </p:nvGrpSpPr>
          <p:grpSpPr bwMode="auto">
            <a:xfrm>
              <a:off x="3086" y="1541"/>
              <a:ext cx="79" cy="79"/>
              <a:chOff x="2273" y="2522"/>
              <a:chExt cx="159" cy="159"/>
            </a:xfrm>
          </p:grpSpPr>
          <p:sp>
            <p:nvSpPr>
              <p:cNvPr id="160" name="Oval 190"/>
              <p:cNvSpPr>
                <a:spLocks noChangeArrowheads="1"/>
              </p:cNvSpPr>
              <p:nvPr/>
            </p:nvSpPr>
            <p:spPr bwMode="auto">
              <a:xfrm>
                <a:off x="2273" y="2522"/>
                <a:ext cx="159" cy="1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61" name="Group 191"/>
              <p:cNvGrpSpPr/>
              <p:nvPr/>
            </p:nvGrpSpPr>
            <p:grpSpPr bwMode="auto">
              <a:xfrm>
                <a:off x="2293" y="2540"/>
                <a:ext cx="113" cy="117"/>
                <a:chOff x="2313" y="2932"/>
                <a:chExt cx="113" cy="117"/>
              </a:xfrm>
            </p:grpSpPr>
            <p:sp>
              <p:nvSpPr>
                <p:cNvPr id="162" name="Line 192"/>
                <p:cNvSpPr>
                  <a:spLocks noChangeShapeType="1"/>
                </p:cNvSpPr>
                <p:nvPr/>
              </p:nvSpPr>
              <p:spPr bwMode="auto">
                <a:xfrm>
                  <a:off x="2313" y="2936"/>
                  <a:ext cx="113" cy="11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3" name="Freeform 193"/>
                <p:cNvSpPr/>
                <p:nvPr/>
              </p:nvSpPr>
              <p:spPr bwMode="auto">
                <a:xfrm>
                  <a:off x="2313" y="2932"/>
                  <a:ext cx="113" cy="113"/>
                </a:xfrm>
                <a:custGeom>
                  <a:avLst/>
                  <a:gdLst>
                    <a:gd name="T0" fmla="*/ 0 w 125"/>
                    <a:gd name="T1" fmla="*/ 177 h 177"/>
                    <a:gd name="T2" fmla="*/ 125 w 125"/>
                    <a:gd name="T3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5" h="177">
                      <a:moveTo>
                        <a:pt x="0" y="177"/>
                      </a:moveTo>
                      <a:lnTo>
                        <a:pt x="125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4" name="Group 194"/>
            <p:cNvGrpSpPr/>
            <p:nvPr/>
          </p:nvGrpSpPr>
          <p:grpSpPr bwMode="auto">
            <a:xfrm>
              <a:off x="793" y="959"/>
              <a:ext cx="79" cy="79"/>
              <a:chOff x="933" y="2188"/>
              <a:chExt cx="79" cy="79"/>
            </a:xfrm>
          </p:grpSpPr>
          <p:sp>
            <p:nvSpPr>
              <p:cNvPr id="158" name="Oval 195"/>
              <p:cNvSpPr>
                <a:spLocks noChangeArrowheads="1"/>
              </p:cNvSpPr>
              <p:nvPr/>
            </p:nvSpPr>
            <p:spPr bwMode="auto">
              <a:xfrm>
                <a:off x="933" y="2188"/>
                <a:ext cx="79" cy="7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9" name="Oval 196"/>
              <p:cNvSpPr>
                <a:spLocks noChangeArrowheads="1"/>
              </p:cNvSpPr>
              <p:nvPr/>
            </p:nvSpPr>
            <p:spPr bwMode="auto">
              <a:xfrm>
                <a:off x="953" y="2204"/>
                <a:ext cx="45" cy="45"/>
              </a:xfrm>
              <a:prstGeom prst="ellipse">
                <a:avLst/>
              </a:prstGeom>
              <a:solidFill>
                <a:srgbClr val="363636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5" name="Group 197"/>
            <p:cNvGrpSpPr/>
            <p:nvPr/>
          </p:nvGrpSpPr>
          <p:grpSpPr bwMode="auto">
            <a:xfrm>
              <a:off x="882" y="959"/>
              <a:ext cx="79" cy="79"/>
              <a:chOff x="933" y="2188"/>
              <a:chExt cx="79" cy="79"/>
            </a:xfrm>
          </p:grpSpPr>
          <p:sp>
            <p:nvSpPr>
              <p:cNvPr id="156" name="Oval 198"/>
              <p:cNvSpPr>
                <a:spLocks noChangeArrowheads="1"/>
              </p:cNvSpPr>
              <p:nvPr/>
            </p:nvSpPr>
            <p:spPr bwMode="auto">
              <a:xfrm>
                <a:off x="933" y="2188"/>
                <a:ext cx="79" cy="7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7" name="Oval 199"/>
              <p:cNvSpPr>
                <a:spLocks noChangeArrowheads="1"/>
              </p:cNvSpPr>
              <p:nvPr/>
            </p:nvSpPr>
            <p:spPr bwMode="auto">
              <a:xfrm>
                <a:off x="953" y="2204"/>
                <a:ext cx="45" cy="45"/>
              </a:xfrm>
              <a:prstGeom prst="ellipse">
                <a:avLst/>
              </a:prstGeom>
              <a:solidFill>
                <a:srgbClr val="363636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6" name="Group 200"/>
            <p:cNvGrpSpPr/>
            <p:nvPr/>
          </p:nvGrpSpPr>
          <p:grpSpPr bwMode="auto">
            <a:xfrm>
              <a:off x="971" y="959"/>
              <a:ext cx="79" cy="79"/>
              <a:chOff x="933" y="2188"/>
              <a:chExt cx="79" cy="79"/>
            </a:xfrm>
          </p:grpSpPr>
          <p:sp>
            <p:nvSpPr>
              <p:cNvPr id="154" name="Oval 201"/>
              <p:cNvSpPr>
                <a:spLocks noChangeArrowheads="1"/>
              </p:cNvSpPr>
              <p:nvPr/>
            </p:nvSpPr>
            <p:spPr bwMode="auto">
              <a:xfrm>
                <a:off x="933" y="2188"/>
                <a:ext cx="79" cy="7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5" name="Oval 202"/>
              <p:cNvSpPr>
                <a:spLocks noChangeArrowheads="1"/>
              </p:cNvSpPr>
              <p:nvPr/>
            </p:nvSpPr>
            <p:spPr bwMode="auto">
              <a:xfrm>
                <a:off x="953" y="2204"/>
                <a:ext cx="45" cy="45"/>
              </a:xfrm>
              <a:prstGeom prst="ellipse">
                <a:avLst/>
              </a:prstGeom>
              <a:solidFill>
                <a:srgbClr val="363636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" name="Group 203"/>
            <p:cNvGrpSpPr/>
            <p:nvPr/>
          </p:nvGrpSpPr>
          <p:grpSpPr bwMode="auto">
            <a:xfrm>
              <a:off x="1061" y="959"/>
              <a:ext cx="79" cy="79"/>
              <a:chOff x="933" y="2188"/>
              <a:chExt cx="79" cy="79"/>
            </a:xfrm>
          </p:grpSpPr>
          <p:sp>
            <p:nvSpPr>
              <p:cNvPr id="152" name="Oval 204"/>
              <p:cNvSpPr>
                <a:spLocks noChangeArrowheads="1"/>
              </p:cNvSpPr>
              <p:nvPr/>
            </p:nvSpPr>
            <p:spPr bwMode="auto">
              <a:xfrm>
                <a:off x="933" y="2188"/>
                <a:ext cx="79" cy="7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" name="Oval 205"/>
              <p:cNvSpPr>
                <a:spLocks noChangeArrowheads="1"/>
              </p:cNvSpPr>
              <p:nvPr/>
            </p:nvSpPr>
            <p:spPr bwMode="auto">
              <a:xfrm>
                <a:off x="953" y="2204"/>
                <a:ext cx="45" cy="45"/>
              </a:xfrm>
              <a:prstGeom prst="ellipse">
                <a:avLst/>
              </a:prstGeom>
              <a:solidFill>
                <a:srgbClr val="363636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" name="Group 206"/>
            <p:cNvGrpSpPr/>
            <p:nvPr/>
          </p:nvGrpSpPr>
          <p:grpSpPr bwMode="auto">
            <a:xfrm>
              <a:off x="1150" y="959"/>
              <a:ext cx="79" cy="79"/>
              <a:chOff x="933" y="2188"/>
              <a:chExt cx="79" cy="79"/>
            </a:xfrm>
          </p:grpSpPr>
          <p:sp>
            <p:nvSpPr>
              <p:cNvPr id="150" name="Oval 207"/>
              <p:cNvSpPr>
                <a:spLocks noChangeArrowheads="1"/>
              </p:cNvSpPr>
              <p:nvPr/>
            </p:nvSpPr>
            <p:spPr bwMode="auto">
              <a:xfrm>
                <a:off x="933" y="2188"/>
                <a:ext cx="79" cy="7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1" name="Oval 208"/>
              <p:cNvSpPr>
                <a:spLocks noChangeArrowheads="1"/>
              </p:cNvSpPr>
              <p:nvPr/>
            </p:nvSpPr>
            <p:spPr bwMode="auto">
              <a:xfrm>
                <a:off x="953" y="2204"/>
                <a:ext cx="45" cy="45"/>
              </a:xfrm>
              <a:prstGeom prst="ellipse">
                <a:avLst/>
              </a:prstGeom>
              <a:solidFill>
                <a:srgbClr val="363636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9" name="Group 209"/>
            <p:cNvGrpSpPr/>
            <p:nvPr/>
          </p:nvGrpSpPr>
          <p:grpSpPr bwMode="auto">
            <a:xfrm>
              <a:off x="1239" y="959"/>
              <a:ext cx="79" cy="79"/>
              <a:chOff x="933" y="2188"/>
              <a:chExt cx="79" cy="79"/>
            </a:xfrm>
          </p:grpSpPr>
          <p:sp>
            <p:nvSpPr>
              <p:cNvPr id="148" name="Oval 210"/>
              <p:cNvSpPr>
                <a:spLocks noChangeArrowheads="1"/>
              </p:cNvSpPr>
              <p:nvPr/>
            </p:nvSpPr>
            <p:spPr bwMode="auto">
              <a:xfrm>
                <a:off x="933" y="2188"/>
                <a:ext cx="79" cy="7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9" name="Oval 211"/>
              <p:cNvSpPr>
                <a:spLocks noChangeArrowheads="1"/>
              </p:cNvSpPr>
              <p:nvPr/>
            </p:nvSpPr>
            <p:spPr bwMode="auto">
              <a:xfrm>
                <a:off x="953" y="2204"/>
                <a:ext cx="45" cy="45"/>
              </a:xfrm>
              <a:prstGeom prst="ellipse">
                <a:avLst/>
              </a:prstGeom>
              <a:solidFill>
                <a:srgbClr val="363636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0" name="Group 212"/>
            <p:cNvGrpSpPr/>
            <p:nvPr/>
          </p:nvGrpSpPr>
          <p:grpSpPr bwMode="auto">
            <a:xfrm>
              <a:off x="1329" y="959"/>
              <a:ext cx="79" cy="79"/>
              <a:chOff x="933" y="2188"/>
              <a:chExt cx="79" cy="79"/>
            </a:xfrm>
          </p:grpSpPr>
          <p:sp>
            <p:nvSpPr>
              <p:cNvPr id="146" name="Oval 213"/>
              <p:cNvSpPr>
                <a:spLocks noChangeArrowheads="1"/>
              </p:cNvSpPr>
              <p:nvPr/>
            </p:nvSpPr>
            <p:spPr bwMode="auto">
              <a:xfrm>
                <a:off x="933" y="2188"/>
                <a:ext cx="79" cy="7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7" name="Oval 214"/>
              <p:cNvSpPr>
                <a:spLocks noChangeArrowheads="1"/>
              </p:cNvSpPr>
              <p:nvPr/>
            </p:nvSpPr>
            <p:spPr bwMode="auto">
              <a:xfrm>
                <a:off x="953" y="2204"/>
                <a:ext cx="45" cy="45"/>
              </a:xfrm>
              <a:prstGeom prst="ellipse">
                <a:avLst/>
              </a:prstGeom>
              <a:solidFill>
                <a:srgbClr val="363636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1" name="Group 215"/>
            <p:cNvGrpSpPr/>
            <p:nvPr/>
          </p:nvGrpSpPr>
          <p:grpSpPr bwMode="auto">
            <a:xfrm>
              <a:off x="1418" y="959"/>
              <a:ext cx="79" cy="79"/>
              <a:chOff x="933" y="2188"/>
              <a:chExt cx="79" cy="79"/>
            </a:xfrm>
          </p:grpSpPr>
          <p:sp>
            <p:nvSpPr>
              <p:cNvPr id="144" name="Oval 216"/>
              <p:cNvSpPr>
                <a:spLocks noChangeArrowheads="1"/>
              </p:cNvSpPr>
              <p:nvPr/>
            </p:nvSpPr>
            <p:spPr bwMode="auto">
              <a:xfrm>
                <a:off x="933" y="2188"/>
                <a:ext cx="79" cy="7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5" name="Oval 217"/>
              <p:cNvSpPr>
                <a:spLocks noChangeArrowheads="1"/>
              </p:cNvSpPr>
              <p:nvPr/>
            </p:nvSpPr>
            <p:spPr bwMode="auto">
              <a:xfrm>
                <a:off x="953" y="2204"/>
                <a:ext cx="45" cy="45"/>
              </a:xfrm>
              <a:prstGeom prst="ellipse">
                <a:avLst/>
              </a:prstGeom>
              <a:solidFill>
                <a:srgbClr val="363636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2" name="Group 218"/>
            <p:cNvGrpSpPr/>
            <p:nvPr/>
          </p:nvGrpSpPr>
          <p:grpSpPr bwMode="auto">
            <a:xfrm>
              <a:off x="1507" y="959"/>
              <a:ext cx="79" cy="79"/>
              <a:chOff x="933" y="2188"/>
              <a:chExt cx="79" cy="79"/>
            </a:xfrm>
          </p:grpSpPr>
          <p:sp>
            <p:nvSpPr>
              <p:cNvPr id="142" name="Oval 219"/>
              <p:cNvSpPr>
                <a:spLocks noChangeArrowheads="1"/>
              </p:cNvSpPr>
              <p:nvPr/>
            </p:nvSpPr>
            <p:spPr bwMode="auto">
              <a:xfrm>
                <a:off x="933" y="2188"/>
                <a:ext cx="79" cy="7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" name="Oval 220"/>
              <p:cNvSpPr>
                <a:spLocks noChangeArrowheads="1"/>
              </p:cNvSpPr>
              <p:nvPr/>
            </p:nvSpPr>
            <p:spPr bwMode="auto">
              <a:xfrm>
                <a:off x="953" y="2204"/>
                <a:ext cx="45" cy="45"/>
              </a:xfrm>
              <a:prstGeom prst="ellipse">
                <a:avLst/>
              </a:prstGeom>
              <a:solidFill>
                <a:srgbClr val="363636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3" name="Group 221"/>
            <p:cNvGrpSpPr/>
            <p:nvPr/>
          </p:nvGrpSpPr>
          <p:grpSpPr bwMode="auto">
            <a:xfrm>
              <a:off x="1597" y="959"/>
              <a:ext cx="79" cy="79"/>
              <a:chOff x="933" y="2188"/>
              <a:chExt cx="79" cy="79"/>
            </a:xfrm>
          </p:grpSpPr>
          <p:sp>
            <p:nvSpPr>
              <p:cNvPr id="140" name="Oval 222"/>
              <p:cNvSpPr>
                <a:spLocks noChangeArrowheads="1"/>
              </p:cNvSpPr>
              <p:nvPr/>
            </p:nvSpPr>
            <p:spPr bwMode="auto">
              <a:xfrm>
                <a:off x="933" y="2188"/>
                <a:ext cx="79" cy="7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1" name="Oval 223"/>
              <p:cNvSpPr>
                <a:spLocks noChangeArrowheads="1"/>
              </p:cNvSpPr>
              <p:nvPr/>
            </p:nvSpPr>
            <p:spPr bwMode="auto">
              <a:xfrm>
                <a:off x="953" y="2204"/>
                <a:ext cx="45" cy="45"/>
              </a:xfrm>
              <a:prstGeom prst="ellipse">
                <a:avLst/>
              </a:prstGeom>
              <a:solidFill>
                <a:srgbClr val="363636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4" name="Group 224"/>
            <p:cNvGrpSpPr/>
            <p:nvPr/>
          </p:nvGrpSpPr>
          <p:grpSpPr bwMode="auto">
            <a:xfrm>
              <a:off x="1686" y="959"/>
              <a:ext cx="79" cy="79"/>
              <a:chOff x="933" y="2188"/>
              <a:chExt cx="79" cy="79"/>
            </a:xfrm>
          </p:grpSpPr>
          <p:sp>
            <p:nvSpPr>
              <p:cNvPr id="138" name="Oval 225"/>
              <p:cNvSpPr>
                <a:spLocks noChangeArrowheads="1"/>
              </p:cNvSpPr>
              <p:nvPr/>
            </p:nvSpPr>
            <p:spPr bwMode="auto">
              <a:xfrm>
                <a:off x="933" y="2188"/>
                <a:ext cx="79" cy="7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9" name="Oval 226"/>
              <p:cNvSpPr>
                <a:spLocks noChangeArrowheads="1"/>
              </p:cNvSpPr>
              <p:nvPr/>
            </p:nvSpPr>
            <p:spPr bwMode="auto">
              <a:xfrm>
                <a:off x="953" y="2204"/>
                <a:ext cx="45" cy="45"/>
              </a:xfrm>
              <a:prstGeom prst="ellipse">
                <a:avLst/>
              </a:prstGeom>
              <a:solidFill>
                <a:srgbClr val="363636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5" name="Group 227"/>
            <p:cNvGrpSpPr/>
            <p:nvPr/>
          </p:nvGrpSpPr>
          <p:grpSpPr bwMode="auto">
            <a:xfrm>
              <a:off x="1775" y="959"/>
              <a:ext cx="79" cy="79"/>
              <a:chOff x="933" y="2188"/>
              <a:chExt cx="79" cy="79"/>
            </a:xfrm>
          </p:grpSpPr>
          <p:sp>
            <p:nvSpPr>
              <p:cNvPr id="136" name="Oval 228"/>
              <p:cNvSpPr>
                <a:spLocks noChangeArrowheads="1"/>
              </p:cNvSpPr>
              <p:nvPr/>
            </p:nvSpPr>
            <p:spPr bwMode="auto">
              <a:xfrm>
                <a:off x="933" y="2188"/>
                <a:ext cx="79" cy="7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7" name="Oval 229"/>
              <p:cNvSpPr>
                <a:spLocks noChangeArrowheads="1"/>
              </p:cNvSpPr>
              <p:nvPr/>
            </p:nvSpPr>
            <p:spPr bwMode="auto">
              <a:xfrm>
                <a:off x="953" y="2204"/>
                <a:ext cx="45" cy="45"/>
              </a:xfrm>
              <a:prstGeom prst="ellipse">
                <a:avLst/>
              </a:prstGeom>
              <a:solidFill>
                <a:srgbClr val="363636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6" name="Group 230"/>
            <p:cNvGrpSpPr/>
            <p:nvPr/>
          </p:nvGrpSpPr>
          <p:grpSpPr bwMode="auto">
            <a:xfrm>
              <a:off x="1865" y="959"/>
              <a:ext cx="79" cy="79"/>
              <a:chOff x="933" y="2188"/>
              <a:chExt cx="79" cy="79"/>
            </a:xfrm>
          </p:grpSpPr>
          <p:sp>
            <p:nvSpPr>
              <p:cNvPr id="134" name="Oval 231"/>
              <p:cNvSpPr>
                <a:spLocks noChangeArrowheads="1"/>
              </p:cNvSpPr>
              <p:nvPr/>
            </p:nvSpPr>
            <p:spPr bwMode="auto">
              <a:xfrm>
                <a:off x="933" y="2188"/>
                <a:ext cx="79" cy="7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5" name="Oval 232"/>
              <p:cNvSpPr>
                <a:spLocks noChangeArrowheads="1"/>
              </p:cNvSpPr>
              <p:nvPr/>
            </p:nvSpPr>
            <p:spPr bwMode="auto">
              <a:xfrm>
                <a:off x="953" y="2204"/>
                <a:ext cx="45" cy="45"/>
              </a:xfrm>
              <a:prstGeom prst="ellipse">
                <a:avLst/>
              </a:prstGeom>
              <a:solidFill>
                <a:srgbClr val="363636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7" name="Group 233"/>
            <p:cNvGrpSpPr/>
            <p:nvPr/>
          </p:nvGrpSpPr>
          <p:grpSpPr bwMode="auto">
            <a:xfrm>
              <a:off x="1954" y="959"/>
              <a:ext cx="79" cy="79"/>
              <a:chOff x="933" y="2188"/>
              <a:chExt cx="79" cy="79"/>
            </a:xfrm>
          </p:grpSpPr>
          <p:sp>
            <p:nvSpPr>
              <p:cNvPr id="132" name="Oval 234"/>
              <p:cNvSpPr>
                <a:spLocks noChangeArrowheads="1"/>
              </p:cNvSpPr>
              <p:nvPr/>
            </p:nvSpPr>
            <p:spPr bwMode="auto">
              <a:xfrm>
                <a:off x="933" y="2188"/>
                <a:ext cx="79" cy="7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" name="Oval 235"/>
              <p:cNvSpPr>
                <a:spLocks noChangeArrowheads="1"/>
              </p:cNvSpPr>
              <p:nvPr/>
            </p:nvSpPr>
            <p:spPr bwMode="auto">
              <a:xfrm>
                <a:off x="953" y="2204"/>
                <a:ext cx="45" cy="45"/>
              </a:xfrm>
              <a:prstGeom prst="ellipse">
                <a:avLst/>
              </a:prstGeom>
              <a:solidFill>
                <a:srgbClr val="363636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8" name="Group 236"/>
            <p:cNvGrpSpPr/>
            <p:nvPr/>
          </p:nvGrpSpPr>
          <p:grpSpPr bwMode="auto">
            <a:xfrm>
              <a:off x="2043" y="959"/>
              <a:ext cx="79" cy="79"/>
              <a:chOff x="933" y="2188"/>
              <a:chExt cx="79" cy="79"/>
            </a:xfrm>
          </p:grpSpPr>
          <p:sp>
            <p:nvSpPr>
              <p:cNvPr id="130" name="Oval 237"/>
              <p:cNvSpPr>
                <a:spLocks noChangeArrowheads="1"/>
              </p:cNvSpPr>
              <p:nvPr/>
            </p:nvSpPr>
            <p:spPr bwMode="auto">
              <a:xfrm>
                <a:off x="933" y="2188"/>
                <a:ext cx="79" cy="7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1" name="Oval 238"/>
              <p:cNvSpPr>
                <a:spLocks noChangeArrowheads="1"/>
              </p:cNvSpPr>
              <p:nvPr/>
            </p:nvSpPr>
            <p:spPr bwMode="auto">
              <a:xfrm>
                <a:off x="953" y="2204"/>
                <a:ext cx="45" cy="45"/>
              </a:xfrm>
              <a:prstGeom prst="ellipse">
                <a:avLst/>
              </a:prstGeom>
              <a:solidFill>
                <a:srgbClr val="363636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9" name="Group 239"/>
            <p:cNvGrpSpPr/>
            <p:nvPr/>
          </p:nvGrpSpPr>
          <p:grpSpPr bwMode="auto">
            <a:xfrm>
              <a:off x="2133" y="959"/>
              <a:ext cx="79" cy="79"/>
              <a:chOff x="933" y="2188"/>
              <a:chExt cx="79" cy="79"/>
            </a:xfrm>
          </p:grpSpPr>
          <p:sp>
            <p:nvSpPr>
              <p:cNvPr id="128" name="Oval 240"/>
              <p:cNvSpPr>
                <a:spLocks noChangeArrowheads="1"/>
              </p:cNvSpPr>
              <p:nvPr/>
            </p:nvSpPr>
            <p:spPr bwMode="auto">
              <a:xfrm>
                <a:off x="933" y="2188"/>
                <a:ext cx="79" cy="7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" name="Oval 241"/>
              <p:cNvSpPr>
                <a:spLocks noChangeArrowheads="1"/>
              </p:cNvSpPr>
              <p:nvPr/>
            </p:nvSpPr>
            <p:spPr bwMode="auto">
              <a:xfrm>
                <a:off x="953" y="2204"/>
                <a:ext cx="45" cy="45"/>
              </a:xfrm>
              <a:prstGeom prst="ellipse">
                <a:avLst/>
              </a:prstGeom>
              <a:solidFill>
                <a:srgbClr val="363636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0" name="Group 242"/>
            <p:cNvGrpSpPr/>
            <p:nvPr/>
          </p:nvGrpSpPr>
          <p:grpSpPr bwMode="auto">
            <a:xfrm>
              <a:off x="2222" y="959"/>
              <a:ext cx="79" cy="79"/>
              <a:chOff x="933" y="2188"/>
              <a:chExt cx="79" cy="79"/>
            </a:xfrm>
          </p:grpSpPr>
          <p:sp>
            <p:nvSpPr>
              <p:cNvPr id="126" name="Oval 243"/>
              <p:cNvSpPr>
                <a:spLocks noChangeArrowheads="1"/>
              </p:cNvSpPr>
              <p:nvPr/>
            </p:nvSpPr>
            <p:spPr bwMode="auto">
              <a:xfrm>
                <a:off x="933" y="2188"/>
                <a:ext cx="79" cy="7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" name="Oval 244"/>
              <p:cNvSpPr>
                <a:spLocks noChangeArrowheads="1"/>
              </p:cNvSpPr>
              <p:nvPr/>
            </p:nvSpPr>
            <p:spPr bwMode="auto">
              <a:xfrm>
                <a:off x="953" y="2204"/>
                <a:ext cx="45" cy="45"/>
              </a:xfrm>
              <a:prstGeom prst="ellipse">
                <a:avLst/>
              </a:prstGeom>
              <a:solidFill>
                <a:srgbClr val="363636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1" name="Group 245"/>
            <p:cNvGrpSpPr/>
            <p:nvPr/>
          </p:nvGrpSpPr>
          <p:grpSpPr bwMode="auto">
            <a:xfrm>
              <a:off x="2311" y="959"/>
              <a:ext cx="79" cy="79"/>
              <a:chOff x="933" y="2188"/>
              <a:chExt cx="79" cy="79"/>
            </a:xfrm>
          </p:grpSpPr>
          <p:sp>
            <p:nvSpPr>
              <p:cNvPr id="124" name="Oval 246"/>
              <p:cNvSpPr>
                <a:spLocks noChangeArrowheads="1"/>
              </p:cNvSpPr>
              <p:nvPr/>
            </p:nvSpPr>
            <p:spPr bwMode="auto">
              <a:xfrm>
                <a:off x="933" y="2188"/>
                <a:ext cx="79" cy="7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" name="Oval 247"/>
              <p:cNvSpPr>
                <a:spLocks noChangeArrowheads="1"/>
              </p:cNvSpPr>
              <p:nvPr/>
            </p:nvSpPr>
            <p:spPr bwMode="auto">
              <a:xfrm>
                <a:off x="953" y="2204"/>
                <a:ext cx="45" cy="45"/>
              </a:xfrm>
              <a:prstGeom prst="ellipse">
                <a:avLst/>
              </a:prstGeom>
              <a:solidFill>
                <a:srgbClr val="363636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2" name="Group 248"/>
            <p:cNvGrpSpPr/>
            <p:nvPr/>
          </p:nvGrpSpPr>
          <p:grpSpPr bwMode="auto">
            <a:xfrm>
              <a:off x="2401" y="959"/>
              <a:ext cx="79" cy="79"/>
              <a:chOff x="933" y="2188"/>
              <a:chExt cx="79" cy="79"/>
            </a:xfrm>
          </p:grpSpPr>
          <p:sp>
            <p:nvSpPr>
              <p:cNvPr id="122" name="Oval 249"/>
              <p:cNvSpPr>
                <a:spLocks noChangeArrowheads="1"/>
              </p:cNvSpPr>
              <p:nvPr/>
            </p:nvSpPr>
            <p:spPr bwMode="auto">
              <a:xfrm>
                <a:off x="933" y="2188"/>
                <a:ext cx="79" cy="7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" name="Oval 250"/>
              <p:cNvSpPr>
                <a:spLocks noChangeArrowheads="1"/>
              </p:cNvSpPr>
              <p:nvPr/>
            </p:nvSpPr>
            <p:spPr bwMode="auto">
              <a:xfrm>
                <a:off x="953" y="2204"/>
                <a:ext cx="45" cy="45"/>
              </a:xfrm>
              <a:prstGeom prst="ellipse">
                <a:avLst/>
              </a:prstGeom>
              <a:solidFill>
                <a:srgbClr val="363636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3" name="Group 251"/>
            <p:cNvGrpSpPr/>
            <p:nvPr/>
          </p:nvGrpSpPr>
          <p:grpSpPr bwMode="auto">
            <a:xfrm>
              <a:off x="2490" y="959"/>
              <a:ext cx="79" cy="79"/>
              <a:chOff x="933" y="2188"/>
              <a:chExt cx="79" cy="79"/>
            </a:xfrm>
          </p:grpSpPr>
          <p:sp>
            <p:nvSpPr>
              <p:cNvPr id="120" name="Oval 252"/>
              <p:cNvSpPr>
                <a:spLocks noChangeArrowheads="1"/>
              </p:cNvSpPr>
              <p:nvPr/>
            </p:nvSpPr>
            <p:spPr bwMode="auto">
              <a:xfrm>
                <a:off x="933" y="2188"/>
                <a:ext cx="79" cy="7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1" name="Oval 253"/>
              <p:cNvSpPr>
                <a:spLocks noChangeArrowheads="1"/>
              </p:cNvSpPr>
              <p:nvPr/>
            </p:nvSpPr>
            <p:spPr bwMode="auto">
              <a:xfrm>
                <a:off x="953" y="2204"/>
                <a:ext cx="45" cy="45"/>
              </a:xfrm>
              <a:prstGeom prst="ellipse">
                <a:avLst/>
              </a:prstGeom>
              <a:solidFill>
                <a:srgbClr val="363636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4" name="Group 254"/>
            <p:cNvGrpSpPr/>
            <p:nvPr/>
          </p:nvGrpSpPr>
          <p:grpSpPr bwMode="auto">
            <a:xfrm>
              <a:off x="2579" y="959"/>
              <a:ext cx="79" cy="79"/>
              <a:chOff x="933" y="2188"/>
              <a:chExt cx="79" cy="79"/>
            </a:xfrm>
          </p:grpSpPr>
          <p:sp>
            <p:nvSpPr>
              <p:cNvPr id="118" name="Oval 255"/>
              <p:cNvSpPr>
                <a:spLocks noChangeArrowheads="1"/>
              </p:cNvSpPr>
              <p:nvPr/>
            </p:nvSpPr>
            <p:spPr bwMode="auto">
              <a:xfrm>
                <a:off x="933" y="2188"/>
                <a:ext cx="79" cy="7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9" name="Oval 256"/>
              <p:cNvSpPr>
                <a:spLocks noChangeArrowheads="1"/>
              </p:cNvSpPr>
              <p:nvPr/>
            </p:nvSpPr>
            <p:spPr bwMode="auto">
              <a:xfrm>
                <a:off x="953" y="2204"/>
                <a:ext cx="45" cy="45"/>
              </a:xfrm>
              <a:prstGeom prst="ellipse">
                <a:avLst/>
              </a:prstGeom>
              <a:solidFill>
                <a:srgbClr val="363636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5" name="Group 257"/>
            <p:cNvGrpSpPr/>
            <p:nvPr/>
          </p:nvGrpSpPr>
          <p:grpSpPr bwMode="auto">
            <a:xfrm>
              <a:off x="2669" y="959"/>
              <a:ext cx="79" cy="79"/>
              <a:chOff x="933" y="2188"/>
              <a:chExt cx="79" cy="79"/>
            </a:xfrm>
          </p:grpSpPr>
          <p:sp>
            <p:nvSpPr>
              <p:cNvPr id="116" name="Oval 258"/>
              <p:cNvSpPr>
                <a:spLocks noChangeArrowheads="1"/>
              </p:cNvSpPr>
              <p:nvPr/>
            </p:nvSpPr>
            <p:spPr bwMode="auto">
              <a:xfrm>
                <a:off x="933" y="2188"/>
                <a:ext cx="79" cy="7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" name="Oval 259"/>
              <p:cNvSpPr>
                <a:spLocks noChangeArrowheads="1"/>
              </p:cNvSpPr>
              <p:nvPr/>
            </p:nvSpPr>
            <p:spPr bwMode="auto">
              <a:xfrm>
                <a:off x="953" y="2204"/>
                <a:ext cx="45" cy="45"/>
              </a:xfrm>
              <a:prstGeom prst="ellipse">
                <a:avLst/>
              </a:prstGeom>
              <a:solidFill>
                <a:srgbClr val="363636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6" name="Group 260"/>
            <p:cNvGrpSpPr/>
            <p:nvPr/>
          </p:nvGrpSpPr>
          <p:grpSpPr bwMode="auto">
            <a:xfrm>
              <a:off x="2758" y="959"/>
              <a:ext cx="79" cy="79"/>
              <a:chOff x="933" y="2188"/>
              <a:chExt cx="79" cy="79"/>
            </a:xfrm>
          </p:grpSpPr>
          <p:sp>
            <p:nvSpPr>
              <p:cNvPr id="107" name="Oval 261"/>
              <p:cNvSpPr>
                <a:spLocks noChangeArrowheads="1"/>
              </p:cNvSpPr>
              <p:nvPr/>
            </p:nvSpPr>
            <p:spPr bwMode="auto">
              <a:xfrm>
                <a:off x="933" y="2188"/>
                <a:ext cx="79" cy="7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9" name="Oval 262"/>
              <p:cNvSpPr>
                <a:spLocks noChangeArrowheads="1"/>
              </p:cNvSpPr>
              <p:nvPr/>
            </p:nvSpPr>
            <p:spPr bwMode="auto">
              <a:xfrm>
                <a:off x="953" y="2204"/>
                <a:ext cx="45" cy="45"/>
              </a:xfrm>
              <a:prstGeom prst="ellipse">
                <a:avLst/>
              </a:prstGeom>
              <a:solidFill>
                <a:srgbClr val="363636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7" name="Group 263"/>
            <p:cNvGrpSpPr/>
            <p:nvPr/>
          </p:nvGrpSpPr>
          <p:grpSpPr bwMode="auto">
            <a:xfrm>
              <a:off x="2847" y="959"/>
              <a:ext cx="79" cy="79"/>
              <a:chOff x="933" y="2188"/>
              <a:chExt cx="79" cy="79"/>
            </a:xfrm>
          </p:grpSpPr>
          <p:sp>
            <p:nvSpPr>
              <p:cNvPr id="103" name="Oval 264"/>
              <p:cNvSpPr>
                <a:spLocks noChangeArrowheads="1"/>
              </p:cNvSpPr>
              <p:nvPr/>
            </p:nvSpPr>
            <p:spPr bwMode="auto">
              <a:xfrm>
                <a:off x="933" y="2188"/>
                <a:ext cx="79" cy="7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5" name="Oval 265"/>
              <p:cNvSpPr>
                <a:spLocks noChangeArrowheads="1"/>
              </p:cNvSpPr>
              <p:nvPr/>
            </p:nvSpPr>
            <p:spPr bwMode="auto">
              <a:xfrm>
                <a:off x="953" y="2204"/>
                <a:ext cx="45" cy="45"/>
              </a:xfrm>
              <a:prstGeom prst="ellipse">
                <a:avLst/>
              </a:prstGeom>
              <a:solidFill>
                <a:srgbClr val="363636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0" name="Group 266"/>
            <p:cNvGrpSpPr/>
            <p:nvPr/>
          </p:nvGrpSpPr>
          <p:grpSpPr bwMode="auto">
            <a:xfrm>
              <a:off x="2937" y="959"/>
              <a:ext cx="79" cy="79"/>
              <a:chOff x="933" y="2188"/>
              <a:chExt cx="79" cy="79"/>
            </a:xfrm>
          </p:grpSpPr>
          <p:sp>
            <p:nvSpPr>
              <p:cNvPr id="101" name="Oval 267"/>
              <p:cNvSpPr>
                <a:spLocks noChangeArrowheads="1"/>
              </p:cNvSpPr>
              <p:nvPr/>
            </p:nvSpPr>
            <p:spPr bwMode="auto">
              <a:xfrm>
                <a:off x="933" y="2188"/>
                <a:ext cx="79" cy="7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" name="Oval 268"/>
              <p:cNvSpPr>
                <a:spLocks noChangeArrowheads="1"/>
              </p:cNvSpPr>
              <p:nvPr/>
            </p:nvSpPr>
            <p:spPr bwMode="auto">
              <a:xfrm>
                <a:off x="953" y="2204"/>
                <a:ext cx="45" cy="45"/>
              </a:xfrm>
              <a:prstGeom prst="ellipse">
                <a:avLst/>
              </a:prstGeom>
              <a:solidFill>
                <a:srgbClr val="363636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1" name="Group 269"/>
            <p:cNvGrpSpPr/>
            <p:nvPr/>
          </p:nvGrpSpPr>
          <p:grpSpPr bwMode="auto">
            <a:xfrm>
              <a:off x="3026" y="959"/>
              <a:ext cx="79" cy="79"/>
              <a:chOff x="933" y="2188"/>
              <a:chExt cx="79" cy="79"/>
            </a:xfrm>
          </p:grpSpPr>
          <p:sp>
            <p:nvSpPr>
              <p:cNvPr id="96" name="Oval 270"/>
              <p:cNvSpPr>
                <a:spLocks noChangeArrowheads="1"/>
              </p:cNvSpPr>
              <p:nvPr/>
            </p:nvSpPr>
            <p:spPr bwMode="auto">
              <a:xfrm>
                <a:off x="933" y="2188"/>
                <a:ext cx="79" cy="7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" name="Oval 271"/>
              <p:cNvSpPr>
                <a:spLocks noChangeArrowheads="1"/>
              </p:cNvSpPr>
              <p:nvPr/>
            </p:nvSpPr>
            <p:spPr bwMode="auto">
              <a:xfrm>
                <a:off x="953" y="2204"/>
                <a:ext cx="45" cy="45"/>
              </a:xfrm>
              <a:prstGeom prst="ellipse">
                <a:avLst/>
              </a:prstGeom>
              <a:solidFill>
                <a:srgbClr val="363636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2" name="Group 272"/>
            <p:cNvGrpSpPr/>
            <p:nvPr/>
          </p:nvGrpSpPr>
          <p:grpSpPr bwMode="auto">
            <a:xfrm>
              <a:off x="3116" y="959"/>
              <a:ext cx="79" cy="79"/>
              <a:chOff x="933" y="2188"/>
              <a:chExt cx="79" cy="79"/>
            </a:xfrm>
          </p:grpSpPr>
          <p:sp>
            <p:nvSpPr>
              <p:cNvPr id="94" name="Oval 273"/>
              <p:cNvSpPr>
                <a:spLocks noChangeArrowheads="1"/>
              </p:cNvSpPr>
              <p:nvPr/>
            </p:nvSpPr>
            <p:spPr bwMode="auto">
              <a:xfrm>
                <a:off x="933" y="2188"/>
                <a:ext cx="79" cy="7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" name="Oval 274"/>
              <p:cNvSpPr>
                <a:spLocks noChangeArrowheads="1"/>
              </p:cNvSpPr>
              <p:nvPr/>
            </p:nvSpPr>
            <p:spPr bwMode="auto">
              <a:xfrm>
                <a:off x="953" y="2204"/>
                <a:ext cx="45" cy="45"/>
              </a:xfrm>
              <a:prstGeom prst="ellipse">
                <a:avLst/>
              </a:prstGeom>
              <a:solidFill>
                <a:srgbClr val="363636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" name="Line 275"/>
            <p:cNvSpPr>
              <a:spLocks noChangeShapeType="1"/>
            </p:cNvSpPr>
            <p:nvPr/>
          </p:nvSpPr>
          <p:spPr bwMode="auto">
            <a:xfrm>
              <a:off x="3181" y="1017"/>
              <a:ext cx="28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0" name="Group 280"/>
          <p:cNvGrpSpPr/>
          <p:nvPr/>
        </p:nvGrpSpPr>
        <p:grpSpPr bwMode="auto">
          <a:xfrm>
            <a:off x="781050" y="4087019"/>
            <a:ext cx="5256213" cy="1798638"/>
            <a:chOff x="578" y="2738"/>
            <a:chExt cx="3311" cy="1133"/>
          </a:xfrm>
        </p:grpSpPr>
        <p:sp>
          <p:nvSpPr>
            <p:cNvPr id="261" name="Line 43"/>
            <p:cNvSpPr>
              <a:spLocks noChangeShapeType="1"/>
            </p:cNvSpPr>
            <p:nvPr/>
          </p:nvSpPr>
          <p:spPr bwMode="auto">
            <a:xfrm>
              <a:off x="578" y="3667"/>
              <a:ext cx="331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2" name="Freeform 44"/>
            <p:cNvSpPr/>
            <p:nvPr/>
          </p:nvSpPr>
          <p:spPr bwMode="auto">
            <a:xfrm>
              <a:off x="805" y="3164"/>
              <a:ext cx="2994" cy="503"/>
            </a:xfrm>
            <a:custGeom>
              <a:avLst/>
              <a:gdLst>
                <a:gd name="T0" fmla="*/ 0 w 2994"/>
                <a:gd name="T1" fmla="*/ 503 h 503"/>
                <a:gd name="T2" fmla="*/ 363 w 2994"/>
                <a:gd name="T3" fmla="*/ 140 h 503"/>
                <a:gd name="T4" fmla="*/ 907 w 2994"/>
                <a:gd name="T5" fmla="*/ 49 h 503"/>
                <a:gd name="T6" fmla="*/ 2484 w 2994"/>
                <a:gd name="T7" fmla="*/ 76 h 503"/>
                <a:gd name="T8" fmla="*/ 2994 w 2994"/>
                <a:gd name="T9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4" h="503">
                  <a:moveTo>
                    <a:pt x="0" y="503"/>
                  </a:moveTo>
                  <a:cubicBezTo>
                    <a:pt x="106" y="359"/>
                    <a:pt x="212" y="216"/>
                    <a:pt x="363" y="140"/>
                  </a:cubicBezTo>
                  <a:cubicBezTo>
                    <a:pt x="514" y="64"/>
                    <a:pt x="554" y="60"/>
                    <a:pt x="907" y="49"/>
                  </a:cubicBezTo>
                  <a:cubicBezTo>
                    <a:pt x="1260" y="38"/>
                    <a:pt x="2136" y="0"/>
                    <a:pt x="2484" y="76"/>
                  </a:cubicBezTo>
                  <a:cubicBezTo>
                    <a:pt x="2832" y="152"/>
                    <a:pt x="2888" y="414"/>
                    <a:pt x="2994" y="503"/>
                  </a:cubicBezTo>
                </a:path>
              </a:pathLst>
            </a:custGeom>
            <a:noFill/>
            <a:ln w="952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3" name="Line 45"/>
            <p:cNvSpPr>
              <a:spLocks noChangeShapeType="1"/>
            </p:cNvSpPr>
            <p:nvPr/>
          </p:nvSpPr>
          <p:spPr bwMode="auto">
            <a:xfrm flipV="1">
              <a:off x="2257" y="2817"/>
              <a:ext cx="0" cy="8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64" name="Object 46"/>
            <p:cNvGraphicFramePr>
              <a:graphicFrameLocks noChangeAspect="1"/>
            </p:cNvGraphicFramePr>
            <p:nvPr/>
          </p:nvGraphicFramePr>
          <p:xfrm>
            <a:off x="1776" y="3189"/>
            <a:ext cx="471" cy="4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4" name="Equation" r:id="rId18" imgW="405765" imgH="393065" progId="Equation.DSMT4">
                    <p:embed/>
                  </p:oleObj>
                </mc:Choice>
                <mc:Fallback>
                  <p:oleObj name="Equation" r:id="rId18" imgW="405765" imgH="393065" progId="Equation.DSMT4">
                    <p:embed/>
                    <p:pic>
                      <p:nvPicPr>
                        <p:cNvPr id="0" name="图片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3189"/>
                          <a:ext cx="471" cy="45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5" name="Freeform 47"/>
            <p:cNvSpPr/>
            <p:nvPr/>
          </p:nvSpPr>
          <p:spPr bwMode="auto">
            <a:xfrm>
              <a:off x="3591" y="3418"/>
              <a:ext cx="1" cy="247"/>
            </a:xfrm>
            <a:custGeom>
              <a:avLst/>
              <a:gdLst>
                <a:gd name="T0" fmla="*/ 0 w 1"/>
                <a:gd name="T1" fmla="*/ 0 h 247"/>
                <a:gd name="T2" fmla="*/ 0 w 1"/>
                <a:gd name="T3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247">
                  <a:moveTo>
                    <a:pt x="0" y="0"/>
                  </a:moveTo>
                  <a:lnTo>
                    <a:pt x="0" y="247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66" name="Object 48"/>
            <p:cNvGraphicFramePr>
              <a:graphicFrameLocks noChangeAspect="1"/>
            </p:cNvGraphicFramePr>
            <p:nvPr/>
          </p:nvGraphicFramePr>
          <p:xfrm>
            <a:off x="1907" y="2961"/>
            <a:ext cx="328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5" name="Equation" r:id="rId20" imgW="292100" imgH="203200" progId="Equation.DSMT4">
                    <p:embed/>
                  </p:oleObj>
                </mc:Choice>
                <mc:Fallback>
                  <p:oleObj name="Equation" r:id="rId20" imgW="292100" imgH="203200" progId="Equation.DSMT4">
                    <p:embed/>
                    <p:pic>
                      <p:nvPicPr>
                        <p:cNvPr id="0" name="图片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7" y="2961"/>
                          <a:ext cx="328" cy="2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7" name="Object 277"/>
            <p:cNvGraphicFramePr>
              <a:graphicFrameLocks noChangeAspect="1"/>
            </p:cNvGraphicFramePr>
            <p:nvPr/>
          </p:nvGraphicFramePr>
          <p:xfrm>
            <a:off x="3664" y="3667"/>
            <a:ext cx="186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6" name="Equation" r:id="rId22" imgW="127000" imgH="139700" progId="Equation.DSMT4">
                    <p:embed/>
                  </p:oleObj>
                </mc:Choice>
                <mc:Fallback>
                  <p:oleObj name="Equation" r:id="rId22" imgW="127000" imgH="139700" progId="Equation.DSMT4">
                    <p:embed/>
                    <p:pic>
                      <p:nvPicPr>
                        <p:cNvPr id="0" name="图片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64" y="3667"/>
                          <a:ext cx="186" cy="2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8" name="Object 278"/>
            <p:cNvGraphicFramePr>
              <a:graphicFrameLocks noChangeAspect="1"/>
            </p:cNvGraphicFramePr>
            <p:nvPr/>
          </p:nvGraphicFramePr>
          <p:xfrm>
            <a:off x="2238" y="2738"/>
            <a:ext cx="224" cy="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7" name="Equation" r:id="rId24" imgW="152400" imgH="165100" progId="Equation.DSMT4">
                    <p:embed/>
                  </p:oleObj>
                </mc:Choice>
                <mc:Fallback>
                  <p:oleObj name="Equation" r:id="rId24" imgW="152400" imgH="165100" progId="Equation.DSMT4">
                    <p:embed/>
                    <p:pic>
                      <p:nvPicPr>
                        <p:cNvPr id="0" name="图片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8" y="2738"/>
                          <a:ext cx="224" cy="24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9" name="Line 279"/>
            <p:cNvSpPr>
              <a:spLocks noChangeShapeType="1"/>
            </p:cNvSpPr>
            <p:nvPr/>
          </p:nvSpPr>
          <p:spPr bwMode="auto">
            <a:xfrm>
              <a:off x="2246" y="3427"/>
              <a:ext cx="13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0" name="Rectangle 46"/>
          <p:cNvSpPr/>
          <p:nvPr/>
        </p:nvSpPr>
        <p:spPr>
          <a:xfrm>
            <a:off x="233362" y="115888"/>
            <a:ext cx="7651005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二、实验原理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4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、霍尔器件的应用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/>
          <p:nvPr/>
        </p:nvSpPr>
        <p:spPr>
          <a:xfrm>
            <a:off x="250825" y="137049"/>
            <a:ext cx="723900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algn="l" defTabSz="0" eaLnBrk="1" hangingPunct="1">
              <a:tabLst>
                <a:tab pos="266700" algn="l"/>
              </a:tabLst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三、实验仪器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en-US" altLang="zh-CN" sz="24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3.1</a:t>
            </a:r>
            <a:r>
              <a:rPr lang="zh-CN" altLang="en-US" sz="24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、霍尔器件输出特性测量仪器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95275" y="880888"/>
            <a:ext cx="8615362" cy="5892747"/>
            <a:chOff x="277813" y="980901"/>
            <a:chExt cx="8615362" cy="5892747"/>
          </a:xfrm>
        </p:grpSpPr>
        <p:pic>
          <p:nvPicPr>
            <p:cNvPr id="14" name="Picture 85" descr="图片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813" y="3928836"/>
              <a:ext cx="8151812" cy="2944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oup 87"/>
            <p:cNvGrpSpPr/>
            <p:nvPr/>
          </p:nvGrpSpPr>
          <p:grpSpPr bwMode="auto">
            <a:xfrm>
              <a:off x="604838" y="980901"/>
              <a:ext cx="7708900" cy="2816225"/>
              <a:chOff x="337" y="391"/>
              <a:chExt cx="4856" cy="1571"/>
            </a:xfrm>
          </p:grpSpPr>
          <p:pic>
            <p:nvPicPr>
              <p:cNvPr id="16" name="Picture 84" descr="图片1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" y="391"/>
                <a:ext cx="4856" cy="1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 Box 86"/>
              <p:cNvSpPr txBox="1">
                <a:spLocks noChangeArrowheads="1"/>
              </p:cNvSpPr>
              <p:nvPr/>
            </p:nvSpPr>
            <p:spPr bwMode="auto">
              <a:xfrm>
                <a:off x="2396" y="1731"/>
                <a:ext cx="892" cy="1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1400" b="1" i="1">
                    <a:latin typeface="Times New Roman" panose="02020603050405020304" pitchFamily="18" charset="0"/>
                  </a:rPr>
                  <a:t>V</a:t>
                </a:r>
                <a:r>
                  <a:rPr lang="en-US" altLang="zh-CN" sz="1400" b="1" i="1" baseline="-25000">
                    <a:latin typeface="Times New Roman" panose="02020603050405020304" pitchFamily="18" charset="0"/>
                  </a:rPr>
                  <a:t>H</a:t>
                </a:r>
                <a:r>
                  <a:rPr lang="zh-CN" altLang="en-US" sz="1400" b="1">
                    <a:latin typeface="Times New Roman" panose="02020603050405020304" pitchFamily="18" charset="0"/>
                  </a:rPr>
                  <a:t>输出</a:t>
                </a:r>
                <a:endParaRPr lang="zh-CN" altLang="en-US" sz="1400" b="1"/>
              </a:p>
            </p:txBody>
          </p:sp>
        </p:grpSp>
        <p:sp>
          <p:nvSpPr>
            <p:cNvPr id="18" name="Freeform 88"/>
            <p:cNvSpPr/>
            <p:nvPr/>
          </p:nvSpPr>
          <p:spPr bwMode="auto">
            <a:xfrm>
              <a:off x="7521575" y="3590751"/>
              <a:ext cx="1371600" cy="2122488"/>
            </a:xfrm>
            <a:custGeom>
              <a:avLst/>
              <a:gdLst>
                <a:gd name="T0" fmla="*/ 32 w 864"/>
                <a:gd name="T1" fmla="*/ 0 h 1337"/>
                <a:gd name="T2" fmla="*/ 864 w 864"/>
                <a:gd name="T3" fmla="*/ 9 h 1337"/>
                <a:gd name="T4" fmla="*/ 862 w 864"/>
                <a:gd name="T5" fmla="*/ 1337 h 1337"/>
                <a:gd name="T6" fmla="*/ 0 w 864"/>
                <a:gd name="T7" fmla="*/ 1337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4" h="1337">
                  <a:moveTo>
                    <a:pt x="32" y="0"/>
                  </a:moveTo>
                  <a:lnTo>
                    <a:pt x="864" y="9"/>
                  </a:lnTo>
                  <a:lnTo>
                    <a:pt x="862" y="1337"/>
                  </a:lnTo>
                  <a:lnTo>
                    <a:pt x="0" y="1337"/>
                  </a:lnTo>
                </a:path>
              </a:pathLst>
            </a:custGeom>
            <a:noFill/>
            <a:ln w="38100" cmpd="sng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90"/>
            <p:cNvSpPr/>
            <p:nvPr/>
          </p:nvSpPr>
          <p:spPr bwMode="auto">
            <a:xfrm>
              <a:off x="6269038" y="3408189"/>
              <a:ext cx="2160587" cy="1152525"/>
            </a:xfrm>
            <a:custGeom>
              <a:avLst/>
              <a:gdLst>
                <a:gd name="T0" fmla="*/ 0 w 1406"/>
                <a:gd name="T1" fmla="*/ 0 h 726"/>
                <a:gd name="T2" fmla="*/ 0 w 1406"/>
                <a:gd name="T3" fmla="*/ 272 h 726"/>
                <a:gd name="T4" fmla="*/ 1406 w 1406"/>
                <a:gd name="T5" fmla="*/ 272 h 726"/>
                <a:gd name="T6" fmla="*/ 1406 w 1406"/>
                <a:gd name="T7" fmla="*/ 726 h 726"/>
                <a:gd name="T8" fmla="*/ 952 w 1406"/>
                <a:gd name="T9" fmla="*/ 726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726">
                  <a:moveTo>
                    <a:pt x="0" y="0"/>
                  </a:moveTo>
                  <a:lnTo>
                    <a:pt x="0" y="272"/>
                  </a:lnTo>
                  <a:lnTo>
                    <a:pt x="1406" y="272"/>
                  </a:lnTo>
                  <a:lnTo>
                    <a:pt x="1406" y="726"/>
                  </a:lnTo>
                  <a:lnTo>
                    <a:pt x="952" y="726"/>
                  </a:lnTo>
                </a:path>
              </a:pathLst>
            </a:custGeom>
            <a:noFill/>
            <a:ln w="38100" cmpd="sng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91"/>
            <p:cNvSpPr/>
            <p:nvPr/>
          </p:nvSpPr>
          <p:spPr bwMode="auto">
            <a:xfrm>
              <a:off x="2390775" y="3624089"/>
              <a:ext cx="1117600" cy="2520950"/>
            </a:xfrm>
            <a:custGeom>
              <a:avLst/>
              <a:gdLst>
                <a:gd name="T0" fmla="*/ 692 w 704"/>
                <a:gd name="T1" fmla="*/ 0 h 1588"/>
                <a:gd name="T2" fmla="*/ 704 w 704"/>
                <a:gd name="T3" fmla="*/ 198 h 1588"/>
                <a:gd name="T4" fmla="*/ 0 w 704"/>
                <a:gd name="T5" fmla="*/ 189 h 1588"/>
                <a:gd name="T6" fmla="*/ 12 w 704"/>
                <a:gd name="T7" fmla="*/ 1588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1588">
                  <a:moveTo>
                    <a:pt x="692" y="0"/>
                  </a:moveTo>
                  <a:lnTo>
                    <a:pt x="704" y="198"/>
                  </a:lnTo>
                  <a:lnTo>
                    <a:pt x="0" y="189"/>
                  </a:lnTo>
                  <a:lnTo>
                    <a:pt x="12" y="1588"/>
                  </a:lnTo>
                </a:path>
              </a:pathLst>
            </a:custGeom>
            <a:noFill/>
            <a:ln w="38100" cmpd="sng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92"/>
            <p:cNvSpPr/>
            <p:nvPr/>
          </p:nvSpPr>
          <p:spPr bwMode="auto">
            <a:xfrm>
              <a:off x="3200400" y="3624089"/>
              <a:ext cx="1584325" cy="2376487"/>
            </a:xfrm>
            <a:custGeom>
              <a:avLst/>
              <a:gdLst>
                <a:gd name="T0" fmla="*/ 998 w 998"/>
                <a:gd name="T1" fmla="*/ 0 h 1497"/>
                <a:gd name="T2" fmla="*/ 998 w 998"/>
                <a:gd name="T3" fmla="*/ 318 h 1497"/>
                <a:gd name="T4" fmla="*/ 0 w 998"/>
                <a:gd name="T5" fmla="*/ 363 h 1497"/>
                <a:gd name="T6" fmla="*/ 0 w 998"/>
                <a:gd name="T7" fmla="*/ 1497 h 1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8" h="1497">
                  <a:moveTo>
                    <a:pt x="998" y="0"/>
                  </a:moveTo>
                  <a:lnTo>
                    <a:pt x="998" y="318"/>
                  </a:lnTo>
                  <a:lnTo>
                    <a:pt x="0" y="363"/>
                  </a:lnTo>
                  <a:lnTo>
                    <a:pt x="0" y="1497"/>
                  </a:lnTo>
                </a:path>
              </a:pathLst>
            </a:custGeom>
            <a:noFill/>
            <a:ln w="38100" cmpd="sng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93"/>
            <p:cNvSpPr/>
            <p:nvPr/>
          </p:nvSpPr>
          <p:spPr bwMode="auto">
            <a:xfrm>
              <a:off x="896938" y="3619326"/>
              <a:ext cx="215900" cy="941388"/>
            </a:xfrm>
            <a:custGeom>
              <a:avLst/>
              <a:gdLst>
                <a:gd name="T0" fmla="*/ 27 w 136"/>
                <a:gd name="T1" fmla="*/ 0 h 593"/>
                <a:gd name="T2" fmla="*/ 0 w 136"/>
                <a:gd name="T3" fmla="*/ 230 h 593"/>
                <a:gd name="T4" fmla="*/ 136 w 136"/>
                <a:gd name="T5" fmla="*/ 230 h 593"/>
                <a:gd name="T6" fmla="*/ 136 w 136"/>
                <a:gd name="T7" fmla="*/ 5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" h="593">
                  <a:moveTo>
                    <a:pt x="27" y="0"/>
                  </a:moveTo>
                  <a:lnTo>
                    <a:pt x="0" y="230"/>
                  </a:lnTo>
                  <a:lnTo>
                    <a:pt x="136" y="230"/>
                  </a:lnTo>
                  <a:lnTo>
                    <a:pt x="136" y="593"/>
                  </a:lnTo>
                </a:path>
              </a:pathLst>
            </a:custGeom>
            <a:noFill/>
            <a:ln w="38100" cmpd="sng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94"/>
            <p:cNvSpPr/>
            <p:nvPr/>
          </p:nvSpPr>
          <p:spPr bwMode="auto">
            <a:xfrm>
              <a:off x="1328738" y="3576464"/>
              <a:ext cx="936625" cy="2208212"/>
            </a:xfrm>
            <a:custGeom>
              <a:avLst/>
              <a:gdLst>
                <a:gd name="T0" fmla="*/ 569 w 590"/>
                <a:gd name="T1" fmla="*/ 0 h 1391"/>
                <a:gd name="T2" fmla="*/ 590 w 590"/>
                <a:gd name="T3" fmla="*/ 257 h 1391"/>
                <a:gd name="T4" fmla="*/ 182 w 590"/>
                <a:gd name="T5" fmla="*/ 257 h 1391"/>
                <a:gd name="T6" fmla="*/ 182 w 590"/>
                <a:gd name="T7" fmla="*/ 1391 h 1391"/>
                <a:gd name="T8" fmla="*/ 0 w 590"/>
                <a:gd name="T9" fmla="*/ 1391 h 1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1391">
                  <a:moveTo>
                    <a:pt x="569" y="0"/>
                  </a:moveTo>
                  <a:lnTo>
                    <a:pt x="590" y="257"/>
                  </a:lnTo>
                  <a:lnTo>
                    <a:pt x="182" y="257"/>
                  </a:lnTo>
                  <a:lnTo>
                    <a:pt x="182" y="1391"/>
                  </a:lnTo>
                  <a:lnTo>
                    <a:pt x="0" y="1391"/>
                  </a:lnTo>
                </a:path>
              </a:pathLst>
            </a:custGeom>
            <a:noFill/>
            <a:ln w="38100" cmpd="sng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3764089"/>
            <a:ext cx="2691847" cy="23997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t="17265" b="20561"/>
          <a:stretch>
            <a:fillRect/>
          </a:stretch>
        </p:blipFill>
        <p:spPr>
          <a:xfrm>
            <a:off x="32234" y="764704"/>
            <a:ext cx="8860245" cy="28985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33" y="3663273"/>
            <a:ext cx="5681523" cy="2500523"/>
          </a:xfrm>
          <a:prstGeom prst="rect">
            <a:avLst/>
          </a:prstGeom>
        </p:spPr>
      </p:pic>
      <p:sp>
        <p:nvSpPr>
          <p:cNvPr id="7170" name="Rectangle 4"/>
          <p:cNvSpPr/>
          <p:nvPr/>
        </p:nvSpPr>
        <p:spPr>
          <a:xfrm>
            <a:off x="250825" y="137049"/>
            <a:ext cx="723900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algn="l" defTabSz="0" eaLnBrk="1" hangingPunct="1">
              <a:tabLst>
                <a:tab pos="266700" algn="l"/>
              </a:tabLst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三、实验仪器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en-US" altLang="zh-CN" sz="24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3.1</a:t>
            </a:r>
            <a:r>
              <a:rPr lang="zh-CN" altLang="en-US" sz="24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、霍尔器件输出特性测量仪器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5" b="40127"/>
          <a:stretch/>
        </p:blipFill>
        <p:spPr>
          <a:xfrm>
            <a:off x="0" y="0"/>
            <a:ext cx="7052023" cy="26100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5890" t="9409" r="4874" b="694"/>
          <a:stretch/>
        </p:blipFill>
        <p:spPr>
          <a:xfrm rot="16200000">
            <a:off x="4423797" y="1696618"/>
            <a:ext cx="3536767" cy="54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12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388" y="1196752"/>
            <a:ext cx="849706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、测试仪开关机前将</a:t>
            </a:r>
            <a:r>
              <a:rPr lang="en-US" altLang="zh-CN" sz="28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</a:t>
            </a:r>
            <a:r>
              <a:rPr lang="en-US" altLang="zh-CN" sz="2800" b="1" i="1" baseline="-250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</a:t>
            </a:r>
            <a:r>
              <a:rPr lang="zh-CN" altLang="en-US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altLang="zh-CN" sz="28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</a:t>
            </a:r>
            <a:r>
              <a:rPr lang="en-US" altLang="zh-CN" sz="2800" b="1" i="1" baseline="-250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</a:t>
            </a:r>
            <a:r>
              <a:rPr lang="zh-CN" altLang="en-US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旋钮逆时针转到底，防止输出电流过大；</a:t>
            </a:r>
            <a:endParaRPr lang="en-US" altLang="zh-CN" sz="2800" b="1" dirty="0">
              <a:solidFill>
                <a:srgbClr val="00006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spcBef>
                <a:spcPts val="1200"/>
              </a:spcBef>
            </a:pPr>
            <a:r>
              <a:rPr lang="en-US" altLang="zh-CN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800" b="1" i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</a:t>
            </a:r>
            <a:r>
              <a:rPr lang="en-US" altLang="zh-CN" sz="2800" b="1" i="1" baseline="-25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</a:t>
            </a:r>
            <a:r>
              <a:rPr lang="zh-CN" altLang="en-US" sz="28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altLang="zh-CN" sz="2800" b="1" i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</a:t>
            </a:r>
            <a:r>
              <a:rPr lang="en-US" altLang="zh-CN" sz="2800" b="1" i="1" baseline="-25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</a:t>
            </a:r>
            <a:r>
              <a:rPr lang="zh-CN" altLang="en-US" sz="28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接线不可颠倒，以防烧坏霍尔片；</a:t>
            </a:r>
            <a:endParaRPr lang="en-GB" altLang="zh-CN" sz="2800" b="1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spcBef>
                <a:spcPts val="1200"/>
              </a:spcBef>
            </a:pPr>
            <a:r>
              <a:rPr lang="en-US" altLang="zh-CN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、式样应置于螺旋线圈</a:t>
            </a:r>
            <a:r>
              <a:rPr lang="en-US" altLang="zh-CN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铁芯气隙内磁场均匀处（即尽量处于中心）</a:t>
            </a:r>
            <a:r>
              <a:rPr lang="zh-CN" altLang="en-US" sz="2800" b="1" dirty="0" smtClean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800" b="1" dirty="0" smtClean="0">
              <a:solidFill>
                <a:srgbClr val="00006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spcBef>
                <a:spcPts val="1200"/>
              </a:spcBef>
            </a:pPr>
            <a:r>
              <a:rPr lang="en-US" altLang="zh-CN" sz="2800" b="1" dirty="0" smtClean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800" b="1" dirty="0" smtClean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、电压表调零（提问）</a:t>
            </a:r>
            <a:endParaRPr lang="en-US" altLang="zh-CN" sz="2800" b="1" dirty="0">
              <a:solidFill>
                <a:srgbClr val="00006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250825" y="137049"/>
            <a:ext cx="601980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algn="l" defTabSz="0" eaLnBrk="1" hangingPunct="1">
              <a:tabLst>
                <a:tab pos="266700" algn="l"/>
              </a:tabLst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三、实验仪器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en-US" altLang="zh-CN" sz="24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3.3</a:t>
            </a:r>
            <a:r>
              <a:rPr lang="zh-CN" altLang="en-US" sz="24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、仪器操作注意事项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/>
          <p:nvPr/>
        </p:nvSpPr>
        <p:spPr>
          <a:xfrm>
            <a:off x="250825" y="151924"/>
            <a:ext cx="662940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algn="l" defTabSz="0" eaLnBrk="1" hangingPunct="1">
              <a:tabLst>
                <a:tab pos="266700" algn="l"/>
              </a:tabLst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四、实验内容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4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4.1</a:t>
            </a:r>
            <a:r>
              <a:rPr lang="zh-CN" altLang="en-US" sz="24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、霍尔器件输出特性测量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Group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27405" y="2348975"/>
          <a:ext cx="7169150" cy="3095310"/>
        </p:xfrm>
        <a:graphic>
          <a:graphicData uri="http://schemas.openxmlformats.org/drawingml/2006/table">
            <a:tbl>
              <a:tblPr/>
              <a:tblGrid>
                <a:gridCol w="822325"/>
                <a:gridCol w="790575"/>
                <a:gridCol w="788988"/>
                <a:gridCol w="790575"/>
                <a:gridCol w="790575"/>
                <a:gridCol w="3186112"/>
              </a:tblGrid>
              <a:tr h="30480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600" b="0" i="1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mA</a:t>
                      </a:r>
                      <a:endParaRPr kumimoji="0" lang="en-US" altLang="zh-CN" sz="1600" b="0" i="1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</a:t>
                      </a:r>
                      <a:r>
                        <a:rPr kumimoji="0" lang="en-US" altLang="zh-CN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mV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</a:t>
                      </a:r>
                      <a:r>
                        <a:rPr kumimoji="0" lang="en-US" altLang="zh-CN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en-US" altLang="zh-CN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mV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</a:t>
                      </a:r>
                      <a:r>
                        <a:rPr kumimoji="0" lang="en-US" altLang="zh-CN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kumimoji="0" lang="en-US" altLang="zh-CN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</a:t>
                      </a:r>
                      <a:r>
                        <a:rPr kumimoji="0" lang="en-US" altLang="zh-CN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r>
                        <a:rPr kumimoji="0" lang="en-US" altLang="zh-CN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=(</a:t>
                      </a: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-V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</a:t>
                      </a: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-V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)/4 /mV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</a:t>
                      </a: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,+</a:t>
                      </a: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600" b="0" i="1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</a:t>
                      </a: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,+</a:t>
                      </a: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600" b="0" i="1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</a:t>
                      </a: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,-</a:t>
                      </a: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600" b="0" i="1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</a:t>
                      </a: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,-</a:t>
                      </a: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600" b="0" i="1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1.50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6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2.50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3.50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Rectangle 76"/>
          <p:cNvSpPr>
            <a:spLocks noChangeArrowheads="1"/>
          </p:cNvSpPr>
          <p:nvPr/>
        </p:nvSpPr>
        <p:spPr bwMode="auto">
          <a:xfrm>
            <a:off x="286316" y="1052978"/>
            <a:ext cx="876106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、测绘</a:t>
            </a:r>
            <a:r>
              <a:rPr lang="en-US" altLang="zh-CN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V</a:t>
            </a:r>
            <a:r>
              <a:rPr lang="en-US" altLang="zh-CN" sz="2400" b="1" i="1" baseline="-250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</a:t>
            </a:r>
            <a:r>
              <a:rPr lang="en-US" altLang="zh-CN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</a:t>
            </a:r>
            <a:r>
              <a:rPr lang="en-US" altLang="zh-CN" sz="2400" b="1" i="1" baseline="-250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</a:t>
            </a:r>
            <a:r>
              <a:rPr lang="en-US" altLang="zh-CN" sz="2400" b="1" baseline="-250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2400" b="1" dirty="0" smtClean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曲线（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实验仪双刀开关倒向“</a:t>
            </a:r>
            <a:r>
              <a:rPr lang="en-US" altLang="zh-CN" sz="2400" b="1" i="1" dirty="0">
                <a:solidFill>
                  <a:srgbClr val="3333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V</a:t>
            </a:r>
            <a:r>
              <a:rPr lang="en-US" altLang="zh-CN" sz="2400" b="1" i="1" baseline="-25000" dirty="0">
                <a:solidFill>
                  <a:srgbClr val="3333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，测试仪功能选择置于“</a:t>
            </a:r>
            <a:r>
              <a:rPr lang="en-US" altLang="zh-CN" sz="2400" b="1" i="1" dirty="0">
                <a:solidFill>
                  <a:srgbClr val="3333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V</a:t>
            </a:r>
            <a:r>
              <a:rPr lang="en-US" altLang="zh-CN" sz="2400" b="1" i="1" baseline="-25000" dirty="0">
                <a:solidFill>
                  <a:srgbClr val="3333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，然后调节</a:t>
            </a:r>
            <a:r>
              <a:rPr lang="en-US" altLang="zh-CN" sz="2400" b="1" i="1" dirty="0" smtClean="0">
                <a:solidFill>
                  <a:srgbClr val="00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I</a:t>
            </a:r>
            <a:r>
              <a:rPr lang="en-US" altLang="zh-CN" sz="2400" b="1" i="1" baseline="-25000" dirty="0" smtClean="0">
                <a:solidFill>
                  <a:srgbClr val="00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</a:t>
            </a:r>
            <a:r>
              <a:rPr lang="en-US" altLang="zh-CN" sz="2400" b="1" dirty="0" smtClean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=0.5A</a:t>
            </a:r>
            <a:r>
              <a:rPr lang="zh-CN" altLang="en-US" sz="2400" b="1" dirty="0" smtClean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．）</a:t>
            </a:r>
            <a:endParaRPr lang="zh-CN" altLang="en-US" sz="2400" b="1" dirty="0">
              <a:solidFill>
                <a:srgbClr val="00006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662008" y="1916698"/>
                <a:ext cx="133478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GB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GB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008" y="1916698"/>
                <a:ext cx="1334789" cy="307777"/>
              </a:xfrm>
              <a:prstGeom prst="rect">
                <a:avLst/>
              </a:prstGeom>
              <a:blipFill rotWithShape="1">
                <a:blip r:embed="rId3"/>
                <a:stretch>
                  <a:fillRect l="-17" t="-87" r="-553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/>
          <p:nvPr/>
        </p:nvSpPr>
        <p:spPr>
          <a:xfrm>
            <a:off x="250825" y="151924"/>
            <a:ext cx="662940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algn="l" defTabSz="0" eaLnBrk="1" hangingPunct="1">
              <a:tabLst>
                <a:tab pos="266700" algn="l"/>
              </a:tabLst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四、实验内容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4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4.1</a:t>
            </a:r>
            <a:r>
              <a:rPr lang="zh-CN" altLang="en-US" sz="24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、霍尔器件输出特性测量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06189" y="908720"/>
            <a:ext cx="84597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、保持</a:t>
            </a:r>
            <a:r>
              <a:rPr lang="en-US" altLang="zh-CN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</a:t>
            </a:r>
            <a:r>
              <a:rPr lang="en-US" altLang="zh-CN" sz="2400" b="1" i="1" baseline="-250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</a:t>
            </a:r>
            <a:r>
              <a:rPr lang="en-US" altLang="zh-CN" sz="2400" b="1" baseline="-250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的值</a:t>
            </a:r>
            <a:r>
              <a:rPr lang="zh-CN" altLang="en-US" sz="2400" b="1" dirty="0" smtClean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不变测绘曲线   </a:t>
            </a:r>
            <a:r>
              <a:rPr lang="en-US" altLang="zh-CN" b="1" i="1" dirty="0" smtClean="0">
                <a:solidFill>
                  <a:srgbClr val="000066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i="1" baseline="-25000" dirty="0" smtClean="0">
                <a:solidFill>
                  <a:srgbClr val="000066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b="1" dirty="0" smtClean="0">
                <a:solidFill>
                  <a:srgbClr val="000066"/>
                </a:solidFill>
                <a:latin typeface="Times New Roman" panose="02020603050405020304" pitchFamily="18" charset="0"/>
              </a:rPr>
              <a:t>—</a:t>
            </a:r>
            <a:r>
              <a:rPr lang="en-US" altLang="zh-CN" b="1" i="1" dirty="0" smtClean="0">
                <a:solidFill>
                  <a:srgbClr val="000066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b="1" i="1" baseline="-25000" dirty="0" smtClean="0">
                <a:solidFill>
                  <a:srgbClr val="000066"/>
                </a:solidFill>
                <a:latin typeface="Times New Roman" panose="02020603050405020304" pitchFamily="18" charset="0"/>
              </a:rPr>
              <a:t>Ｍ</a:t>
            </a:r>
            <a:r>
              <a:rPr lang="zh-CN" altLang="en-US" sz="2400" b="1" i="1" dirty="0" smtClean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2400" b="1" i="1" dirty="0" smtClean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</a:t>
            </a:r>
            <a:r>
              <a:rPr lang="en-US" altLang="zh-CN" sz="2400" b="1" i="1" baseline="-25000" dirty="0" smtClean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</a:t>
            </a:r>
            <a:r>
              <a:rPr lang="en-US" altLang="zh-CN" sz="2400" b="1" i="1" dirty="0" smtClean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=</a:t>
            </a:r>
            <a:r>
              <a:rPr lang="en-US" altLang="zh-CN" sz="2400" b="1" dirty="0" smtClean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3.00mA</a:t>
            </a:r>
            <a:r>
              <a:rPr lang="zh-CN" altLang="en-US" sz="2400" b="1" dirty="0" smtClean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lang="zh-CN" altLang="en-US" sz="2400" b="1" baseline="-25000" dirty="0">
              <a:solidFill>
                <a:srgbClr val="00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endParaRPr lang="zh-CN" altLang="en-US" sz="2400" b="1" baseline="-25000" dirty="0">
              <a:solidFill>
                <a:srgbClr val="00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2" name="Group 81"/>
          <p:cNvGraphicFramePr>
            <a:graphicFrameLocks noGrp="1"/>
          </p:cNvGraphicFramePr>
          <p:nvPr/>
        </p:nvGraphicFramePr>
        <p:xfrm>
          <a:off x="611560" y="1474760"/>
          <a:ext cx="7843839" cy="3671891"/>
        </p:xfrm>
        <a:graphic>
          <a:graphicData uri="http://schemas.openxmlformats.org/drawingml/2006/table">
            <a:tbl>
              <a:tblPr/>
              <a:tblGrid>
                <a:gridCol w="936625"/>
                <a:gridCol w="900113"/>
                <a:gridCol w="900113"/>
                <a:gridCol w="900113"/>
                <a:gridCol w="900113"/>
                <a:gridCol w="3306762"/>
              </a:tblGrid>
              <a:tr h="50323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2000" b="0" i="1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endParaRPr kumimoji="0" lang="en-US" altLang="zh-CN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mV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mV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=(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-V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-V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)/4 /mV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76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</a:t>
                      </a: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,+</a:t>
                      </a: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2000" b="0" i="1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</a:t>
                      </a: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,+</a:t>
                      </a: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2000" b="0" i="1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</a:t>
                      </a: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,-</a:t>
                      </a: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2000" b="0" i="1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</a:t>
                      </a: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,-</a:t>
                      </a: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2000" b="0" i="1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0.300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8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0.400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0.500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0.600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0.700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0.800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Rectangle 82"/>
          <p:cNvSpPr>
            <a:spLocks noChangeArrowheads="1"/>
          </p:cNvSpPr>
          <p:nvPr/>
        </p:nvSpPr>
        <p:spPr bwMode="auto">
          <a:xfrm>
            <a:off x="611560" y="5413866"/>
            <a:ext cx="8098259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注意记录电磁铁规格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数值</a:t>
            </a:r>
            <a:r>
              <a:rPr lang="en-US" altLang="zh-CN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K</a:t>
            </a:r>
            <a:r>
              <a:rPr lang="zh-CN" altLang="en-US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单位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为千高斯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安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(KGs/A)</a:t>
            </a:r>
            <a:endParaRPr lang="en-US" altLang="zh-CN" b="1" baseline="-250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/>
          <p:nvPr/>
        </p:nvSpPr>
        <p:spPr>
          <a:xfrm>
            <a:off x="250825" y="151924"/>
            <a:ext cx="723900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defTabSz="0" eaLnBrk="1" hangingPunct="1">
              <a:tabLst>
                <a:tab pos="266700" algn="l"/>
              </a:tabLst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四、实验内容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4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</a:t>
            </a:r>
            <a:r>
              <a:rPr lang="zh-CN" altLang="en-US" sz="24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、测量螺线管轴线上磁场分布</a:t>
            </a:r>
          </a:p>
        </p:txBody>
      </p:sp>
      <p:graphicFrame>
        <p:nvGraphicFramePr>
          <p:cNvPr id="12" name="Group 137"/>
          <p:cNvGraphicFramePr>
            <a:graphicFrameLocks noGrp="1"/>
          </p:cNvGraphicFramePr>
          <p:nvPr/>
        </p:nvGraphicFramePr>
        <p:xfrm>
          <a:off x="806657" y="2247079"/>
          <a:ext cx="7530685" cy="3214870"/>
        </p:xfrm>
        <a:graphic>
          <a:graphicData uri="http://schemas.openxmlformats.org/drawingml/2006/table">
            <a:tbl>
              <a:tblPr/>
              <a:tblGrid>
                <a:gridCol w="834529"/>
                <a:gridCol w="1116026"/>
                <a:gridCol w="1116026"/>
                <a:gridCol w="1116026"/>
                <a:gridCol w="1116026"/>
                <a:gridCol w="1116026"/>
                <a:gridCol w="1116026"/>
              </a:tblGrid>
              <a:tr h="44083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x/mm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mV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mV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mV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mV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mV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B/T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15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,+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2000" b="0" i="1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,+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2000" b="0" i="1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,-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2000" b="0" i="1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,-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2000" b="0" i="1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17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Rectangle 140"/>
          <p:cNvSpPr>
            <a:spLocks noChangeArrowheads="1"/>
          </p:cNvSpPr>
          <p:nvPr/>
        </p:nvSpPr>
        <p:spPr bwMode="auto">
          <a:xfrm>
            <a:off x="823113" y="5521666"/>
            <a:ext cx="7530685" cy="6080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sz="2600" b="1" dirty="0">
                <a:solidFill>
                  <a:srgbClr val="FF0000"/>
                </a:solidFill>
                <a:ea typeface="黑体" panose="02010609060101010101" pitchFamily="49" charset="-122"/>
              </a:rPr>
              <a:t>注意纪录线圈的霍尔灵敏度</a:t>
            </a:r>
            <a:r>
              <a:rPr lang="en-US" altLang="zh-CN" sz="2600" b="1" i="1" dirty="0">
                <a:solidFill>
                  <a:srgbClr val="FF0000"/>
                </a:solidFill>
                <a:ea typeface="黑体" panose="02010609060101010101" pitchFamily="49" charset="-122"/>
              </a:rPr>
              <a:t>K</a:t>
            </a:r>
            <a:r>
              <a:rPr lang="en-US" altLang="zh-CN" sz="2600" b="1" baseline="-25000" dirty="0">
                <a:solidFill>
                  <a:srgbClr val="FF0000"/>
                </a:solidFill>
                <a:ea typeface="黑体" panose="02010609060101010101" pitchFamily="49" charset="-122"/>
              </a:rPr>
              <a:t>H</a:t>
            </a:r>
            <a:r>
              <a:rPr lang="zh-CN" altLang="en-US" sz="2600" b="1" dirty="0">
                <a:solidFill>
                  <a:srgbClr val="FF0000"/>
                </a:solidFill>
                <a:ea typeface="黑体" panose="02010609060101010101" pitchFamily="49" charset="-122"/>
              </a:rPr>
              <a:t>，单位</a:t>
            </a:r>
            <a:r>
              <a:rPr lang="en-US" altLang="zh-CN" sz="2600" b="1" dirty="0">
                <a:solidFill>
                  <a:srgbClr val="FF0000"/>
                </a:solidFill>
                <a:ea typeface="黑体" panose="02010609060101010101" pitchFamily="49" charset="-122"/>
              </a:rPr>
              <a:t>mV/ (</a:t>
            </a:r>
            <a:r>
              <a:rPr lang="en-US" altLang="zh-CN" sz="2600" b="1" dirty="0" err="1">
                <a:solidFill>
                  <a:srgbClr val="FF0000"/>
                </a:solidFill>
                <a:ea typeface="黑体" panose="02010609060101010101" pitchFamily="49" charset="-122"/>
              </a:rPr>
              <a:t>mA</a:t>
            </a:r>
            <a:r>
              <a:rPr lang="en-US" altLang="zh-CN" sz="2600" b="1" dirty="0" err="1">
                <a:solidFill>
                  <a:srgbClr val="FF00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</a:t>
            </a:r>
            <a:r>
              <a:rPr lang="en-US" altLang="zh-CN" sz="2600" b="1" dirty="0" err="1">
                <a:solidFill>
                  <a:srgbClr val="FF0000"/>
                </a:solidFill>
                <a:ea typeface="黑体" panose="02010609060101010101" pitchFamily="49" charset="-122"/>
              </a:rPr>
              <a:t>T</a:t>
            </a:r>
            <a:r>
              <a:rPr lang="en-US" altLang="zh-CN" sz="2600" b="1" dirty="0">
                <a:solidFill>
                  <a:srgbClr val="FF0000"/>
                </a:solidFill>
                <a:ea typeface="黑体" panose="02010609060101010101" pitchFamily="49" charset="-122"/>
              </a:rPr>
              <a:t>)</a:t>
            </a:r>
            <a:r>
              <a:rPr lang="en-US" altLang="zh-CN" sz="2600" b="1" baseline="-25000" dirty="0">
                <a:solidFill>
                  <a:srgbClr val="FF0000"/>
                </a:solidFill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14" name="Rectangle 143"/>
          <p:cNvSpPr>
            <a:spLocks noChangeArrowheads="1"/>
          </p:cNvSpPr>
          <p:nvPr/>
        </p:nvSpPr>
        <p:spPr bwMode="auto">
          <a:xfrm>
            <a:off x="6372200" y="803736"/>
            <a:ext cx="2160240" cy="45720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="1" baseline="30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b="1" baseline="30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b="1" baseline="-30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lang="en-US" altLang="zh-CN" sz="2400" b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400" b="1" baseline="-30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baseline="-30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400" b="1" i="1" baseline="-30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baseline="-30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b="1" dirty="0">
                <a:solidFill>
                  <a:srgbClr val="292929"/>
                </a:solidFill>
              </a:rPr>
              <a:t> </a:t>
            </a:r>
          </a:p>
        </p:txBody>
      </p:sp>
      <p:sp>
        <p:nvSpPr>
          <p:cNvPr id="15" name="AutoShape 144"/>
          <p:cNvSpPr>
            <a:spLocks noChangeArrowheads="1"/>
          </p:cNvSpPr>
          <p:nvPr/>
        </p:nvSpPr>
        <p:spPr bwMode="auto">
          <a:xfrm>
            <a:off x="8460432" y="1010560"/>
            <a:ext cx="674043" cy="2058400"/>
          </a:xfrm>
          <a:prstGeom prst="curvedLeftArrow">
            <a:avLst>
              <a:gd name="adj1" fmla="val 37139"/>
              <a:gd name="adj2" fmla="val 57340"/>
              <a:gd name="adj3" fmla="val 442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Rectangle 145"/>
          <p:cNvSpPr>
            <a:spLocks noChangeArrowheads="1"/>
          </p:cNvSpPr>
          <p:nvPr/>
        </p:nvSpPr>
        <p:spPr bwMode="auto">
          <a:xfrm>
            <a:off x="392113" y="818307"/>
            <a:ext cx="8783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sz="2400" b="1" dirty="0">
                <a:solidFill>
                  <a:srgbClr val="FF33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zh-CN" altLang="en-US" sz="2400" b="1" dirty="0">
                <a:solidFill>
                  <a:srgbClr val="3333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FF33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I</a:t>
            </a:r>
            <a:r>
              <a:rPr lang="en-US" altLang="zh-CN" sz="2400" b="1" i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</a:t>
            </a:r>
            <a:r>
              <a:rPr lang="en-US" altLang="zh-CN" sz="2400" b="1" dirty="0">
                <a:solidFill>
                  <a:srgbClr val="FF33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=0.500A</a:t>
            </a:r>
            <a:r>
              <a:rPr lang="zh-CN" altLang="en-US" sz="2400" b="1" dirty="0">
                <a:solidFill>
                  <a:srgbClr val="FF33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 </a:t>
            </a:r>
            <a:r>
              <a:rPr lang="en-US" altLang="zh-CN" sz="2400" b="1" i="1" dirty="0">
                <a:solidFill>
                  <a:srgbClr val="FF33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I</a:t>
            </a:r>
            <a:r>
              <a:rPr lang="en-US" altLang="zh-CN" sz="2400" b="1" i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S</a:t>
            </a:r>
            <a:r>
              <a:rPr lang="en-US" altLang="zh-CN" sz="2400" b="1" dirty="0">
                <a:solidFill>
                  <a:srgbClr val="FF33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=3.00mA)</a:t>
            </a:r>
          </a:p>
        </p:txBody>
      </p:sp>
      <p:sp>
        <p:nvSpPr>
          <p:cNvPr id="17" name="矩形 16"/>
          <p:cNvSpPr/>
          <p:nvPr/>
        </p:nvSpPr>
        <p:spPr>
          <a:xfrm>
            <a:off x="662231" y="1288182"/>
            <a:ext cx="76702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</a:t>
            </a:r>
            <a:r>
              <a:rPr lang="zh-CN" altLang="en-US" sz="2000" b="1" dirty="0" smtClean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首先调零，然后设定励磁电流、工作电流，将</a:t>
            </a:r>
            <a:r>
              <a:rPr lang="zh-CN" altLang="en-US" sz="20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霍尔片从螺线管右</a:t>
            </a:r>
            <a:r>
              <a:rPr lang="zh-CN" altLang="en-US" sz="2000" b="1" dirty="0" smtClean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端移</a:t>
            </a:r>
            <a:r>
              <a:rPr lang="zh-CN" altLang="en-US" sz="20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到</a:t>
            </a:r>
            <a:r>
              <a:rPr lang="zh-CN" altLang="en-US" sz="2000" b="1" dirty="0" smtClean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左端，记录数据。（提问关于如何选取步长）</a:t>
            </a:r>
            <a:endParaRPr lang="zh-CN" alt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/>
          <p:nvPr/>
        </p:nvSpPr>
        <p:spPr>
          <a:xfrm>
            <a:off x="323850" y="116394"/>
            <a:ext cx="2480166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defTabSz="0" eaLnBrk="1" hangingPunct="1">
              <a:tabLst>
                <a:tab pos="266700" algn="l"/>
              </a:tabLst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  报告要求</a:t>
            </a:r>
          </a:p>
        </p:txBody>
      </p:sp>
      <p:sp>
        <p:nvSpPr>
          <p:cNvPr id="8" name="矩形 7"/>
          <p:cNvSpPr/>
          <p:nvPr/>
        </p:nvSpPr>
        <p:spPr>
          <a:xfrm>
            <a:off x="61913" y="908050"/>
            <a:ext cx="5978525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7965" marR="0" lvl="0" indent="-15176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</a:t>
            </a:r>
            <a:r>
              <a:rPr lang="zh-CN" altLang="zh-CN" sz="24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数据处理要求</a:t>
            </a:r>
            <a:endParaRPr lang="zh-CN" altLang="zh-CN" sz="2400" b="1" dirty="0">
              <a:solidFill>
                <a:srgbClr val="00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3603" y="4533771"/>
            <a:ext cx="5978525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7965" marR="0" lvl="0" indent="-15176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</a:t>
            </a:r>
            <a:r>
              <a:rPr lang="zh-CN" altLang="zh-CN" sz="24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结果陈述与总结</a:t>
            </a:r>
            <a:endParaRPr lang="zh-CN" altLang="zh-CN" sz="2400" b="1" dirty="0">
              <a:solidFill>
                <a:srgbClr val="00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5518" y="5148198"/>
            <a:ext cx="5978525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7965" marR="0" lvl="0" indent="-15176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</a:t>
            </a:r>
            <a:r>
              <a:rPr lang="zh-CN" altLang="zh-CN" sz="24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思考题</a:t>
            </a:r>
            <a:endParaRPr lang="zh-CN" altLang="zh-CN" sz="2400" b="1" dirty="0">
              <a:solidFill>
                <a:srgbClr val="00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96"/>
          <p:cNvSpPr>
            <a:spLocks noChangeArrowheads="1"/>
          </p:cNvSpPr>
          <p:nvPr/>
        </p:nvSpPr>
        <p:spPr bwMode="auto">
          <a:xfrm>
            <a:off x="502190" y="1952951"/>
            <a:ext cx="30241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、做</a:t>
            </a:r>
            <a:r>
              <a:rPr lang="en-US" altLang="zh-CN" sz="2400" b="1" i="1" dirty="0">
                <a:solidFill>
                  <a:srgbClr val="000066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b="1" i="1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</a:rPr>
              <a:t>—</a:t>
            </a:r>
            <a:r>
              <a:rPr lang="en-US" altLang="zh-CN" sz="2400" b="1" i="1" dirty="0">
                <a:solidFill>
                  <a:srgbClr val="000066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2400" b="1" i="1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H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曲线</a:t>
            </a:r>
          </a:p>
        </p:txBody>
      </p:sp>
      <p:sp>
        <p:nvSpPr>
          <p:cNvPr id="14" name="Rectangle 97"/>
          <p:cNvSpPr>
            <a:spLocks noChangeArrowheads="1"/>
          </p:cNvSpPr>
          <p:nvPr/>
        </p:nvSpPr>
        <p:spPr bwMode="auto">
          <a:xfrm>
            <a:off x="512680" y="2494692"/>
            <a:ext cx="2806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、做</a:t>
            </a:r>
            <a:r>
              <a:rPr lang="en-US" altLang="zh-CN" sz="2400" b="1" i="1" dirty="0">
                <a:solidFill>
                  <a:srgbClr val="000066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b="1" i="1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</a:rPr>
              <a:t>—</a:t>
            </a:r>
            <a:r>
              <a:rPr lang="en-US" altLang="zh-CN" sz="2400" b="1" i="1" dirty="0">
                <a:solidFill>
                  <a:srgbClr val="000066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2400" b="1" i="1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H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曲线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06413" y="2965310"/>
            <a:ext cx="6442075" cy="966787"/>
            <a:chOff x="506413" y="3509963"/>
            <a:chExt cx="6442075" cy="966787"/>
          </a:xfrm>
        </p:grpSpPr>
        <p:sp>
          <p:nvSpPr>
            <p:cNvPr id="15" name="Rectangle 98"/>
            <p:cNvSpPr>
              <a:spLocks noChangeArrowheads="1"/>
            </p:cNvSpPr>
            <p:nvPr/>
          </p:nvSpPr>
          <p:spPr bwMode="auto">
            <a:xfrm>
              <a:off x="506413" y="3665538"/>
              <a:ext cx="64420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en-US" altLang="zh-CN" sz="2400" b="1" dirty="0">
                  <a:solidFill>
                    <a:srgbClr val="000066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  <a:r>
                <a:rPr lang="zh-CN" altLang="en-US" sz="2400" b="1" dirty="0">
                  <a:solidFill>
                    <a:srgbClr val="000066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、计算                  （</a:t>
              </a:r>
              <a:r>
                <a:rPr lang="zh-CN" altLang="en-US" sz="2400" b="1" dirty="0">
                  <a:solidFill>
                    <a:srgbClr val="000066"/>
                  </a:solidFill>
                  <a:ea typeface="华文中宋" panose="02010600040101010101" pitchFamily="2" charset="-122"/>
                </a:rPr>
                <a:t>按国际单位计算）</a:t>
              </a:r>
            </a:p>
          </p:txBody>
        </p:sp>
        <p:graphicFrame>
          <p:nvGraphicFramePr>
            <p:cNvPr id="16" name="Object 99"/>
            <p:cNvGraphicFramePr>
              <a:graphicFrameLocks noChangeAspect="1"/>
            </p:cNvGraphicFramePr>
            <p:nvPr/>
          </p:nvGraphicFramePr>
          <p:xfrm>
            <a:off x="1835150" y="3509963"/>
            <a:ext cx="1477963" cy="966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31" name="Equation" r:id="rId3" imgW="660400" imgH="431800" progId="Equation.DSMT4">
                    <p:embed/>
                  </p:oleObj>
                </mc:Choice>
                <mc:Fallback>
                  <p:oleObj name="Equation" r:id="rId3" imgW="660400" imgH="431800" progId="Equation.DSMT4">
                    <p:embed/>
                    <p:pic>
                      <p:nvPicPr>
                        <p:cNvPr id="0" name="图片 92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5150" y="3509963"/>
                          <a:ext cx="1477963" cy="9667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Rectangle 106"/>
          <p:cNvSpPr>
            <a:spLocks noChangeArrowheads="1"/>
          </p:cNvSpPr>
          <p:nvPr/>
        </p:nvSpPr>
        <p:spPr bwMode="auto">
          <a:xfrm>
            <a:off x="516496" y="3907578"/>
            <a:ext cx="6118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、作螺线管轴线上磁场分布曲线</a:t>
            </a:r>
          </a:p>
        </p:txBody>
      </p:sp>
      <p:sp>
        <p:nvSpPr>
          <p:cNvPr id="18" name="Rectangle 107"/>
          <p:cNvSpPr>
            <a:spLocks noChangeArrowheads="1"/>
          </p:cNvSpPr>
          <p:nvPr/>
        </p:nvSpPr>
        <p:spPr bwMode="auto">
          <a:xfrm>
            <a:off x="506413" y="1443038"/>
            <a:ext cx="6442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、原始数据抄入正文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正确计算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V</a:t>
            </a:r>
            <a:r>
              <a:rPr lang="en-US" altLang="zh-CN" sz="2400" b="1" baseline="-250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B</a:t>
            </a:r>
          </a:p>
        </p:txBody>
      </p:sp>
      <p:sp>
        <p:nvSpPr>
          <p:cNvPr id="19" name="Rectangle 109"/>
          <p:cNvSpPr>
            <a:spLocks noChangeArrowheads="1"/>
          </p:cNvSpPr>
          <p:nvPr/>
        </p:nvSpPr>
        <p:spPr bwMode="auto">
          <a:xfrm>
            <a:off x="497707" y="5678423"/>
            <a:ext cx="6118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、回答教材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P24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思考题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1-2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/>
          <p:nvPr/>
        </p:nvSpPr>
        <p:spPr>
          <a:xfrm>
            <a:off x="323850" y="116394"/>
            <a:ext cx="1826141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defTabSz="0" eaLnBrk="1" hangingPunct="1">
              <a:tabLst>
                <a:tab pos="266700" algn="l"/>
              </a:tabLst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阅读材料</a:t>
            </a:r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323850" y="861348"/>
            <a:ext cx="8459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、厄廷豪森（</a:t>
            </a:r>
            <a:r>
              <a:rPr lang="en-US" altLang="zh-CN" sz="2400" b="1" dirty="0" err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Eting</a:t>
            </a:r>
            <a:r>
              <a:rPr lang="en-US" altLang="zh-CN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 err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hausen</a:t>
            </a:r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）效应引起的电势差</a:t>
            </a: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323850" y="1389296"/>
            <a:ext cx="835260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　　由于电子实际上并非以同一速度</a:t>
            </a:r>
            <a:r>
              <a:rPr lang="en-US" altLang="zh-CN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沿</a:t>
            </a:r>
            <a:r>
              <a:rPr lang="en-US" altLang="zh-CN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轴负向运动，速度大的电子回转半径大，能较快地到达接点</a:t>
            </a:r>
            <a:r>
              <a:rPr lang="en-US" altLang="zh-CN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的侧面，从而导致</a:t>
            </a:r>
            <a:r>
              <a:rPr lang="en-US" altLang="zh-CN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侧面较</a:t>
            </a:r>
            <a:r>
              <a:rPr lang="en-US" altLang="zh-CN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侧面集中较多能量高的电子，结果</a:t>
            </a:r>
            <a:r>
              <a:rPr lang="en-US" altLang="zh-CN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侧面出现温差，产生温差电动势。</a:t>
            </a:r>
          </a:p>
        </p:txBody>
      </p:sp>
      <p:grpSp>
        <p:nvGrpSpPr>
          <p:cNvPr id="6" name="Group 26"/>
          <p:cNvGrpSpPr/>
          <p:nvPr/>
        </p:nvGrpSpPr>
        <p:grpSpPr bwMode="auto">
          <a:xfrm>
            <a:off x="5678489" y="2605091"/>
            <a:ext cx="3905251" cy="1697038"/>
            <a:chOff x="1791" y="2543"/>
            <a:chExt cx="2460" cy="1069"/>
          </a:xfrm>
        </p:grpSpPr>
        <p:sp>
          <p:nvSpPr>
            <p:cNvPr id="14" name="Line 17"/>
            <p:cNvSpPr>
              <a:spLocks noChangeShapeType="1"/>
            </p:cNvSpPr>
            <p:nvPr/>
          </p:nvSpPr>
          <p:spPr bwMode="auto">
            <a:xfrm flipH="1">
              <a:off x="2426" y="2614"/>
              <a:ext cx="726" cy="9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Line 18"/>
            <p:cNvSpPr>
              <a:spLocks noChangeShapeType="1"/>
            </p:cNvSpPr>
            <p:nvPr/>
          </p:nvSpPr>
          <p:spPr bwMode="auto">
            <a:xfrm>
              <a:off x="1791" y="3131"/>
              <a:ext cx="195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AutoShape 16"/>
            <p:cNvSpPr>
              <a:spLocks noChangeArrowheads="1"/>
            </p:cNvSpPr>
            <p:nvPr/>
          </p:nvSpPr>
          <p:spPr bwMode="auto">
            <a:xfrm>
              <a:off x="1973" y="2886"/>
              <a:ext cx="1769" cy="453"/>
            </a:xfrm>
            <a:prstGeom prst="parallelogram">
              <a:avLst>
                <a:gd name="adj" fmla="val 9762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Text Box 19"/>
            <p:cNvSpPr txBox="1">
              <a:spLocks noChangeArrowheads="1"/>
            </p:cNvSpPr>
            <p:nvPr/>
          </p:nvSpPr>
          <p:spPr bwMode="auto">
            <a:xfrm>
              <a:off x="1973" y="2900"/>
              <a:ext cx="2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/>
                <a:t>１</a:t>
              </a:r>
            </a:p>
          </p:txBody>
        </p:sp>
        <p:sp>
          <p:nvSpPr>
            <p:cNvPr id="18" name="Text Box 20"/>
            <p:cNvSpPr txBox="1">
              <a:spLocks noChangeArrowheads="1"/>
            </p:cNvSpPr>
            <p:nvPr/>
          </p:nvSpPr>
          <p:spPr bwMode="auto">
            <a:xfrm>
              <a:off x="3435" y="3113"/>
              <a:ext cx="54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/>
                <a:t>２</a:t>
              </a:r>
            </a:p>
          </p:txBody>
        </p:sp>
        <p:sp>
          <p:nvSpPr>
            <p:cNvPr id="19" name="Text Box 21"/>
            <p:cNvSpPr txBox="1">
              <a:spLocks noChangeArrowheads="1"/>
            </p:cNvSpPr>
            <p:nvPr/>
          </p:nvSpPr>
          <p:spPr bwMode="auto">
            <a:xfrm>
              <a:off x="3022" y="2651"/>
              <a:ext cx="2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/>
                <a:t>３</a:t>
              </a:r>
            </a:p>
          </p:txBody>
        </p:sp>
        <p:sp>
          <p:nvSpPr>
            <p:cNvPr id="21" name="Text Box 22"/>
            <p:cNvSpPr txBox="1">
              <a:spLocks noChangeArrowheads="1"/>
            </p:cNvSpPr>
            <p:nvPr/>
          </p:nvSpPr>
          <p:spPr bwMode="auto">
            <a:xfrm>
              <a:off x="2562" y="3339"/>
              <a:ext cx="2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/>
                <a:t>４</a:t>
              </a:r>
            </a:p>
          </p:txBody>
        </p:sp>
        <p:sp>
          <p:nvSpPr>
            <p:cNvPr id="22" name="Text Box 23"/>
            <p:cNvSpPr txBox="1">
              <a:spLocks noChangeArrowheads="1"/>
            </p:cNvSpPr>
            <p:nvPr/>
          </p:nvSpPr>
          <p:spPr bwMode="auto">
            <a:xfrm>
              <a:off x="3707" y="2997"/>
              <a:ext cx="54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i="1"/>
                <a:t>Ｉ</a:t>
              </a:r>
            </a:p>
          </p:txBody>
        </p:sp>
        <p:sp>
          <p:nvSpPr>
            <p:cNvPr id="23" name="Text Box 24"/>
            <p:cNvSpPr txBox="1">
              <a:spLocks noChangeArrowheads="1"/>
            </p:cNvSpPr>
            <p:nvPr/>
          </p:nvSpPr>
          <p:spPr bwMode="auto">
            <a:xfrm>
              <a:off x="2581" y="2694"/>
              <a:ext cx="54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i="1">
                  <a:latin typeface="Times New Roman" panose="02020603050405020304" pitchFamily="18" charset="0"/>
                </a:rPr>
                <a:t>Ｂ</a:t>
              </a:r>
            </a:p>
          </p:txBody>
        </p:sp>
        <p:sp>
          <p:nvSpPr>
            <p:cNvPr id="24" name="Line 25"/>
            <p:cNvSpPr>
              <a:spLocks noChangeShapeType="1"/>
            </p:cNvSpPr>
            <p:nvPr/>
          </p:nvSpPr>
          <p:spPr bwMode="auto">
            <a:xfrm>
              <a:off x="2849" y="2543"/>
              <a:ext cx="0" cy="4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7" name="Rectangle 27"/>
          <p:cNvSpPr>
            <a:spLocks noChangeArrowheads="1"/>
          </p:cNvSpPr>
          <p:nvPr/>
        </p:nvSpPr>
        <p:spPr bwMode="auto">
          <a:xfrm>
            <a:off x="323851" y="3635472"/>
            <a:ext cx="84597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、能斯特（</a:t>
            </a:r>
            <a:r>
              <a:rPr lang="en-US" altLang="zh-CN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Nernst</a:t>
            </a:r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）效应引起的电势差</a:t>
            </a:r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Rectangle 30"/>
          <p:cNvSpPr>
            <a:spLocks noChangeArrowheads="1"/>
          </p:cNvSpPr>
          <p:nvPr/>
        </p:nvSpPr>
        <p:spPr bwMode="auto">
          <a:xfrm>
            <a:off x="323850" y="4240123"/>
            <a:ext cx="835260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　　焊点</a:t>
            </a:r>
            <a:r>
              <a:rPr lang="en-US" altLang="zh-CN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间接触电阻可能不同，通电发热程度不同，故</a:t>
            </a:r>
            <a:r>
              <a:rPr lang="en-US" altLang="zh-CN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两点间温度可能不同，于是引起热扩散电流。与霍尔效应类似，该热电流也会在</a:t>
            </a:r>
            <a:r>
              <a:rPr lang="en-US" altLang="zh-CN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点间形成电势差。</a:t>
            </a:r>
          </a:p>
        </p:txBody>
      </p:sp>
      <p:pic>
        <p:nvPicPr>
          <p:cNvPr id="11" name="Picture 3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26" y="2974975"/>
            <a:ext cx="1187450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51" y="5512231"/>
            <a:ext cx="465138" cy="53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36"/>
          <p:cNvSpPr>
            <a:spLocks noChangeArrowheads="1"/>
          </p:cNvSpPr>
          <p:nvPr/>
        </p:nvSpPr>
        <p:spPr bwMode="auto">
          <a:xfrm>
            <a:off x="1371403" y="5519910"/>
            <a:ext cx="3859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的方向仅与</a:t>
            </a:r>
            <a:r>
              <a:rPr lang="en-US" altLang="zh-CN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的方向有关。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/>
          <p:cNvSpPr txBox="1"/>
          <p:nvPr/>
        </p:nvSpPr>
        <p:spPr>
          <a:xfrm>
            <a:off x="337237" y="88325"/>
            <a:ext cx="1826141" cy="5847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5124" name="矩形 1"/>
          <p:cNvSpPr/>
          <p:nvPr/>
        </p:nvSpPr>
        <p:spPr>
          <a:xfrm>
            <a:off x="499327" y="4077072"/>
            <a:ext cx="8208912" cy="172354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★ </a:t>
            </a:r>
            <a:r>
              <a:rPr lang="en-US" altLang="zh-CN" sz="24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1980</a:t>
            </a:r>
            <a:r>
              <a:rPr lang="zh-CN" altLang="en-US" sz="24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，德国，</a:t>
            </a:r>
            <a:r>
              <a:rPr lang="zh-CN" altLang="en-US" sz="2400" b="1" dirty="0" smtClean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克利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青</a:t>
            </a:r>
            <a:r>
              <a:rPr lang="zh-CN" altLang="en-US" sz="2400" b="1" dirty="0" smtClean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，在很低温度</a:t>
            </a:r>
            <a:r>
              <a:rPr lang="en-US" altLang="zh-CN" sz="2400" b="1" dirty="0" smtClean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1.5K</a:t>
            </a:r>
            <a:r>
              <a:rPr lang="zh-CN" altLang="en-US" sz="2400" b="1" dirty="0" smtClean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，磁感应强度</a:t>
            </a:r>
            <a:r>
              <a:rPr lang="en-US" altLang="zh-CN" sz="2400" b="1" dirty="0" smtClean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18T</a:t>
            </a:r>
            <a:r>
              <a:rPr lang="zh-CN" altLang="en-US" sz="2400" b="1" dirty="0" smtClean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下，发现整数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量子霍尔效应，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985年诺贝尔物理奖。</a:t>
            </a:r>
            <a:endParaRPr lang="en-US" altLang="zh-CN" sz="2400" b="1" dirty="0">
              <a:solidFill>
                <a:srgbClr val="00006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spcBef>
                <a:spcPts val="1200"/>
              </a:spcBef>
            </a:pP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★ 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霍斯特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·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斯托尔默、崔琦和罗伯特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·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劳克林，分数量子霍尔效应，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1998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年诺贝尔物理学奖。</a:t>
            </a:r>
          </a:p>
        </p:txBody>
      </p:sp>
      <p:pic>
        <p:nvPicPr>
          <p:cNvPr id="8" name="Picture 2" descr="103022f0-ad2e-44e6-b30e-16d2fa3858fc"/>
          <p:cNvPicPr>
            <a:picLocks noChangeAspect="1" noChangeArrowheads="1"/>
          </p:cNvPicPr>
          <p:nvPr/>
        </p:nvPicPr>
        <p:blipFill rotWithShape="1">
          <a:blip r:embed="rId4" cstate="print"/>
          <a:srcRect l="1" r="2834" b="14634"/>
          <a:stretch>
            <a:fillRect/>
          </a:stretch>
        </p:blipFill>
        <p:spPr bwMode="auto">
          <a:xfrm>
            <a:off x="6900245" y="786748"/>
            <a:ext cx="2088233" cy="2664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215516" y="795863"/>
            <a:ext cx="66607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★ 霍尔效应</a:t>
            </a:r>
            <a:r>
              <a:rPr lang="zh-CN" altLang="en-US" sz="24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是</a:t>
            </a:r>
            <a:r>
              <a:rPr lang="en-US" altLang="zh-CN" sz="24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1879</a:t>
            </a:r>
            <a:r>
              <a:rPr lang="zh-CN" altLang="en-US" sz="24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年，霍尔</a:t>
            </a:r>
            <a:r>
              <a:rPr lang="en-US" altLang="zh-CN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24</a:t>
            </a: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岁</a:t>
            </a:r>
            <a:r>
              <a:rPr lang="zh-CN" altLang="en-US" sz="24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时在</a:t>
            </a: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美国霍普金斯大学研究生期间，研究关于载流导体在磁场中的受力性质时发现的一种现象。</a:t>
            </a:r>
            <a:endParaRPr lang="en-US" altLang="zh-CN" sz="2400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2133216"/>
            <a:ext cx="2860682" cy="1664422"/>
          </a:xfrm>
          <a:prstGeom prst="rect">
            <a:avLst/>
          </a:prstGeom>
        </p:spPr>
      </p:pic>
      <p:graphicFrame>
        <p:nvGraphicFramePr>
          <p:cNvPr id="9" name="对象 2">
            <a:extLst>
              <a:ext uri="{FF2B5EF4-FFF2-40B4-BE49-F238E27FC236}">
                <a16:creationId xmlns:a16="http://schemas.microsoft.com/office/drawing/2014/main" xmlns="" id="{90F91F4E-A0C9-4780-8EC9-1FD89CCB48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3808546"/>
              </p:ext>
            </p:extLst>
          </p:nvPr>
        </p:nvGraphicFramePr>
        <p:xfrm>
          <a:off x="4248150" y="2700338"/>
          <a:ext cx="1693863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Equation" r:id="rId6" imgW="1091880" imgH="431640" progId="Equation.DSMT4">
                  <p:embed/>
                </p:oleObj>
              </mc:Choice>
              <mc:Fallback>
                <p:oleObj name="Equation" r:id="rId6" imgW="10918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8150" y="2700338"/>
                        <a:ext cx="1693863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/>
          <p:nvPr/>
        </p:nvSpPr>
        <p:spPr>
          <a:xfrm>
            <a:off x="323850" y="116394"/>
            <a:ext cx="1826141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defTabSz="0" eaLnBrk="1" hangingPunct="1">
              <a:tabLst>
                <a:tab pos="266700" algn="l"/>
              </a:tabLst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阅读材料</a:t>
            </a:r>
          </a:p>
        </p:txBody>
      </p:sp>
      <p:pic>
        <p:nvPicPr>
          <p:cNvPr id="25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2758281"/>
            <a:ext cx="392113" cy="45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18"/>
          <p:cNvSpPr>
            <a:spLocks noChangeArrowheads="1"/>
          </p:cNvSpPr>
          <p:nvPr/>
        </p:nvSpPr>
        <p:spPr bwMode="auto">
          <a:xfrm>
            <a:off x="467328" y="998042"/>
            <a:ext cx="79063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、里纪</a:t>
            </a:r>
            <a:r>
              <a:rPr lang="en-US" altLang="zh-CN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勒杜克（</a:t>
            </a:r>
            <a:r>
              <a:rPr lang="en-US" altLang="zh-CN" sz="2400" b="1" dirty="0" err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Righi</a:t>
            </a:r>
            <a:r>
              <a:rPr lang="en-US" altLang="zh-CN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—Leduc</a:t>
            </a:r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）效应产生的电势差</a:t>
            </a: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467544" y="1623646"/>
            <a:ext cx="813690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　　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在能斯特效应的热扩散电流的载流子由于速度不同，一样具有厄廷豪森效应，又会在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点间形成温差电动势。</a:t>
            </a:r>
          </a:p>
        </p:txBody>
      </p:sp>
      <p:sp>
        <p:nvSpPr>
          <p:cNvPr id="28" name="Rectangle 21"/>
          <p:cNvSpPr>
            <a:spLocks noChangeArrowheads="1"/>
          </p:cNvSpPr>
          <p:nvPr/>
        </p:nvSpPr>
        <p:spPr bwMode="auto">
          <a:xfrm>
            <a:off x="1590676" y="2758281"/>
            <a:ext cx="670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的正负仅与</a:t>
            </a:r>
            <a:r>
              <a:rPr lang="en-US" altLang="zh-CN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B 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的方向有关，而与</a:t>
            </a:r>
            <a:r>
              <a:rPr lang="en-US" altLang="zh-CN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的方向无关。 </a:t>
            </a:r>
          </a:p>
        </p:txBody>
      </p:sp>
      <p:pic>
        <p:nvPicPr>
          <p:cNvPr id="29" name="Pictur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26" y="5431825"/>
            <a:ext cx="412750" cy="52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5"/>
          <p:cNvSpPr>
            <a:spLocks noChangeArrowheads="1"/>
          </p:cNvSpPr>
          <p:nvPr/>
        </p:nvSpPr>
        <p:spPr bwMode="auto">
          <a:xfrm>
            <a:off x="467544" y="3424813"/>
            <a:ext cx="43765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、不等电势效应引起的电势差</a:t>
            </a:r>
          </a:p>
        </p:txBody>
      </p:sp>
      <p:sp>
        <p:nvSpPr>
          <p:cNvPr id="31" name="Rectangle 26"/>
          <p:cNvSpPr>
            <a:spLocks noChangeArrowheads="1"/>
          </p:cNvSpPr>
          <p:nvPr/>
        </p:nvSpPr>
        <p:spPr bwMode="auto">
          <a:xfrm>
            <a:off x="467543" y="4077405"/>
            <a:ext cx="813690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　　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由于制造上困难及材料的不均匀性，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两点实际上不可能在同一条等势线上。因此，即使未加磁场，当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流过时，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两点也会出现电势差。</a:t>
            </a:r>
          </a:p>
        </p:txBody>
      </p:sp>
      <p:sp>
        <p:nvSpPr>
          <p:cNvPr id="32" name="Rectangle 28"/>
          <p:cNvSpPr>
            <a:spLocks noChangeArrowheads="1"/>
          </p:cNvSpPr>
          <p:nvPr/>
        </p:nvSpPr>
        <p:spPr bwMode="auto">
          <a:xfrm>
            <a:off x="1590676" y="5431825"/>
            <a:ext cx="6913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的正负只与电流方向</a:t>
            </a:r>
            <a:r>
              <a:rPr lang="en-US" altLang="zh-CN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I 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有关，而与</a:t>
            </a:r>
            <a:r>
              <a:rPr lang="en-US" altLang="zh-CN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B 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的方向无关。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gimg2.baidu.com/image_search/src=http%3A%2F%2Finews.gtimg.com%2Fnewsapp_bt%2F0%2F5720488848%2F1000&amp;refer=http%3A%2F%2Finews.gtimg.com&amp;app=2002&amp;size=f9999,10000&amp;q=a80&amp;n=0&amp;g=0n&amp;fmt=jpeg?sec=1631868337&amp;t=08ab4c47fd36ea733009c5bb0101258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2" r="6387"/>
          <a:stretch>
            <a:fillRect/>
          </a:stretch>
        </p:blipFill>
        <p:spPr bwMode="auto">
          <a:xfrm>
            <a:off x="-73025" y="-24130"/>
            <a:ext cx="9217025" cy="688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1"/>
          <p:cNvGrpSpPr/>
          <p:nvPr/>
        </p:nvGrpSpPr>
        <p:grpSpPr>
          <a:xfrm>
            <a:off x="1908175" y="1687513"/>
            <a:ext cx="5873750" cy="2897187"/>
            <a:chOff x="1202" y="1063"/>
            <a:chExt cx="3700" cy="1825"/>
          </a:xfrm>
        </p:grpSpPr>
        <p:sp>
          <p:nvSpPr>
            <p:cNvPr id="12297" name="Text Box 5"/>
            <p:cNvSpPr txBox="1"/>
            <p:nvPr/>
          </p:nvSpPr>
          <p:spPr>
            <a:xfrm>
              <a:off x="1561" y="1063"/>
              <a:ext cx="116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endParaRPr lang="zh-CN" altLang="en-US" sz="2800" b="1" dirty="0">
                <a:solidFill>
                  <a:srgbClr val="33CC33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2295" name="Text Box 7"/>
            <p:cNvSpPr txBox="1"/>
            <p:nvPr/>
          </p:nvSpPr>
          <p:spPr>
            <a:xfrm>
              <a:off x="1202" y="2523"/>
              <a:ext cx="370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3200" b="1" dirty="0">
                  <a:solidFill>
                    <a:srgbClr val="00CC66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深圳大学大学物理教学实验中心</a:t>
              </a:r>
            </a:p>
          </p:txBody>
        </p:sp>
      </p:grpSp>
      <p:sp>
        <p:nvSpPr>
          <p:cNvPr id="12292" name="WordArt 9"/>
          <p:cNvSpPr>
            <a:spLocks noTextEdit="1"/>
          </p:cNvSpPr>
          <p:nvPr/>
        </p:nvSpPr>
        <p:spPr>
          <a:xfrm>
            <a:off x="3348038" y="4724400"/>
            <a:ext cx="2895600" cy="1219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  <a:scene3d>
              <a:camera prst="legacyObliqueBottomLeft">
                <a:rot lat="0" lon="0" rev="0"/>
              </a:camera>
              <a:lightRig rig="legacyFlat3" dir="t"/>
            </a:scene3d>
            <a:sp3d extrusionH="430200" prstMaterial="legacyMatte">
              <a:extrusionClr>
                <a:srgbClr val="FF66FF"/>
              </a:extrusionClr>
            </a:sp3d>
          </a:bodyPr>
          <a:lstStyle/>
          <a:p>
            <a:pPr algn="ctr"/>
            <a:r>
              <a:rPr lang="zh-CN" altLang="en-US" sz="5400">
                <a:gradFill rotWithShape="1">
                  <a:gsLst>
                    <a:gs pos="0">
                      <a:srgbClr val="FF66FF"/>
                    </a:gs>
                    <a:gs pos="100000">
                      <a:schemeClr val="hlink"/>
                    </a:gs>
                  </a:gsLst>
                  <a:lin ang="5400000" scaled="1"/>
                  <a:tileRect/>
                </a:gradFill>
                <a:latin typeface="华文行楷" panose="02010800040101010101" pitchFamily="2" charset="-122"/>
                <a:ea typeface="华文行楷" panose="02010800040101010101" pitchFamily="2" charset="-122"/>
              </a:rPr>
              <a:t>再见！</a:t>
            </a:r>
          </a:p>
        </p:txBody>
      </p:sp>
      <p:pic>
        <p:nvPicPr>
          <p:cNvPr id="591882" name="006.06. 梦中的婚礼 MARIAGE D' AMOUR.mp3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96188" y="6553200"/>
            <a:ext cx="304800" cy="304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  E" pathEditMode="relative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70" decel="100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770" decel="100000"/>
                                        <p:tgtEl>
                                          <p:spTgt spid="12292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4" dur="77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188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778B36F0-E978-41A9-BA5D-E7396BE8FF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35"/>
          <a:stretch/>
        </p:blipFill>
        <p:spPr>
          <a:xfrm>
            <a:off x="2456811" y="836711"/>
            <a:ext cx="4739425" cy="394818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24C6E7EB-8665-488A-B066-32FAEC2A630B}"/>
              </a:ext>
            </a:extLst>
          </p:cNvPr>
          <p:cNvSpPr txBox="1"/>
          <p:nvPr/>
        </p:nvSpPr>
        <p:spPr>
          <a:xfrm>
            <a:off x="1740400" y="113410"/>
            <a:ext cx="6115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单层石墨烯的分数量子霍尔效应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7A9FD51-5B46-417F-BFC6-382C7D56F595}"/>
              </a:ext>
            </a:extLst>
          </p:cNvPr>
          <p:cNvSpPr txBox="1"/>
          <p:nvPr/>
        </p:nvSpPr>
        <p:spPr>
          <a:xfrm>
            <a:off x="467544" y="1556792"/>
            <a:ext cx="2139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双层石墨烯的反常整数量子霍尔效应</a:t>
            </a:r>
            <a:endParaRPr lang="en-US" altLang="zh-CN" b="1" dirty="0">
              <a:solidFill>
                <a:srgbClr val="00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（插图</a:t>
            </a:r>
            <a:r>
              <a:rPr lang="zh-CN" altLang="en-US" b="1" dirty="0">
                <a:solidFill>
                  <a:srgbClr val="006666"/>
                </a:solidFill>
              </a:rPr>
              <a:t>）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xmlns="" id="{3FC2BE6A-AE18-4DBA-9815-668030A3490F}"/>
              </a:ext>
            </a:extLst>
          </p:cNvPr>
          <p:cNvCxnSpPr>
            <a:cxnSpLocks/>
          </p:cNvCxnSpPr>
          <p:nvPr/>
        </p:nvCxnSpPr>
        <p:spPr>
          <a:xfrm>
            <a:off x="2321250" y="2219613"/>
            <a:ext cx="657620" cy="55123"/>
          </a:xfrm>
          <a:prstGeom prst="straightConnector1">
            <a:avLst/>
          </a:prstGeom>
          <a:ln w="12700">
            <a:solidFill>
              <a:srgbClr val="00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2">
            <a:extLst>
              <a:ext uri="{FF2B5EF4-FFF2-40B4-BE49-F238E27FC236}">
                <a16:creationId xmlns:a16="http://schemas.microsoft.com/office/drawing/2014/main" xmlns="" id="{90F91F4E-A0C9-4780-8EC9-1FD89CCB48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344723"/>
              </p:ext>
            </p:extLst>
          </p:nvPr>
        </p:nvGraphicFramePr>
        <p:xfrm>
          <a:off x="3530733" y="4883733"/>
          <a:ext cx="1909284" cy="672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7" name="Equation" r:id="rId4" imgW="1231560" imgH="431640" progId="Equation.DSMT4">
                  <p:embed/>
                </p:oleObj>
              </mc:Choice>
              <mc:Fallback>
                <p:oleObj name="Equation" r:id="rId4" imgW="12315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0733" y="4883733"/>
                        <a:ext cx="1909284" cy="672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2">
            <a:extLst>
              <a:ext uri="{FF2B5EF4-FFF2-40B4-BE49-F238E27FC236}">
                <a16:creationId xmlns:a16="http://schemas.microsoft.com/office/drawing/2014/main" xmlns="" id="{E14E7FE8-CA07-4A91-9943-77F24A7365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7719933"/>
              </p:ext>
            </p:extLst>
          </p:nvPr>
        </p:nvGraphicFramePr>
        <p:xfrm>
          <a:off x="3628776" y="5650660"/>
          <a:ext cx="1843087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8" name="Equation" r:id="rId6" imgW="1218960" imgH="431640" progId="Equation.DSMT4">
                  <p:embed/>
                </p:oleObj>
              </mc:Choice>
              <mc:Fallback>
                <p:oleObj name="Equation" r:id="rId6" imgW="12189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8776" y="5650660"/>
                        <a:ext cx="1843087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xmlns="" id="{3D5BEB9F-0F0D-4841-BD07-05AECE4F3DD1}"/>
              </a:ext>
            </a:extLst>
          </p:cNvPr>
          <p:cNvCxnSpPr/>
          <p:nvPr/>
        </p:nvCxnSpPr>
        <p:spPr>
          <a:xfrm>
            <a:off x="5571242" y="5978479"/>
            <a:ext cx="56560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B63CAAEA-9B35-4860-A36C-954C0244AB36}"/>
              </a:ext>
            </a:extLst>
          </p:cNvPr>
          <p:cNvGrpSpPr/>
          <p:nvPr/>
        </p:nvGrpSpPr>
        <p:grpSpPr>
          <a:xfrm>
            <a:off x="6232610" y="5786374"/>
            <a:ext cx="2828041" cy="369332"/>
            <a:chOff x="6199281" y="5936966"/>
            <a:chExt cx="2828041" cy="369332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xmlns="" id="{0937BDEE-7E2B-4283-A1DF-9140BC7ADD32}"/>
                </a:ext>
              </a:extLst>
            </p:cNvPr>
            <p:cNvSpPr txBox="1"/>
            <p:nvPr/>
          </p:nvSpPr>
          <p:spPr>
            <a:xfrm>
              <a:off x="6199281" y="5936966"/>
              <a:ext cx="2828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是             的量子化</a:t>
              </a:r>
            </a:p>
          </p:txBody>
        </p:sp>
        <p:graphicFrame>
          <p:nvGraphicFramePr>
            <p:cNvPr id="14" name="对象 2">
              <a:extLst>
                <a:ext uri="{FF2B5EF4-FFF2-40B4-BE49-F238E27FC236}">
                  <a16:creationId xmlns:a16="http://schemas.microsoft.com/office/drawing/2014/main" xmlns="" id="{19F2ABA1-2A33-43F4-B0FB-17E65F7ACB0A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6524724" y="5971040"/>
            <a:ext cx="671512" cy="309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79" name="Equation" r:id="rId8" imgW="444240" imgH="203040" progId="Equation.DSMT4">
                    <p:embed/>
                  </p:oleObj>
                </mc:Choice>
                <mc:Fallback>
                  <p:oleObj name="Equation" r:id="rId8" imgW="44424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24724" y="5971040"/>
                          <a:ext cx="671512" cy="3095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D353B399-D7A4-44AE-872E-F1E12472896A}"/>
              </a:ext>
            </a:extLst>
          </p:cNvPr>
          <p:cNvSpPr txBox="1"/>
          <p:nvPr/>
        </p:nvSpPr>
        <p:spPr>
          <a:xfrm>
            <a:off x="2699078" y="5021474"/>
            <a:ext cx="84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B050"/>
                </a:solidFill>
              </a:rPr>
              <a:t>绿线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4CFBC0D3-B8EF-4352-8E34-CCC8FD64C705}"/>
              </a:ext>
            </a:extLst>
          </p:cNvPr>
          <p:cNvSpPr txBox="1"/>
          <p:nvPr/>
        </p:nvSpPr>
        <p:spPr>
          <a:xfrm>
            <a:off x="2708887" y="5798464"/>
            <a:ext cx="84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红线</a:t>
            </a:r>
          </a:p>
        </p:txBody>
      </p:sp>
    </p:spTree>
    <p:extLst>
      <p:ext uri="{BB962C8B-B14F-4D97-AF65-F5344CB8AC3E}">
        <p14:creationId xmlns:p14="http://schemas.microsoft.com/office/powerpoint/2010/main" val="25449257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7444" y="836712"/>
            <a:ext cx="84610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★ </a:t>
            </a:r>
            <a:r>
              <a:rPr lang="en-US" altLang="zh-CN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2013</a:t>
            </a:r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年，</a:t>
            </a:r>
            <a:r>
              <a:rPr lang="zh-CN" altLang="en-US" sz="2800" b="1" dirty="0" smtClean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薛其坤</a:t>
            </a:r>
            <a:r>
              <a:rPr lang="zh-CN" altLang="en-US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院士团队，发现量子反常</a:t>
            </a:r>
            <a:r>
              <a:rPr lang="zh-CN" altLang="en-US" sz="2800" b="1" dirty="0" smtClean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霍尔效应，</a:t>
            </a:r>
            <a:r>
              <a:rPr lang="en-US" altLang="zh-CN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2018</a:t>
            </a:r>
            <a:r>
              <a:rPr lang="zh-CN" altLang="en-US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年国家自然科学奖一等奖。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800" t="6951" r="8001"/>
          <a:stretch/>
        </p:blipFill>
        <p:spPr>
          <a:xfrm>
            <a:off x="2328502" y="2509812"/>
            <a:ext cx="3968712" cy="31231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40691" y="1994722"/>
            <a:ext cx="1007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6666"/>
                </a:solidFill>
              </a:rPr>
              <a:t>seven</a:t>
            </a:r>
            <a:endParaRPr lang="zh-CN" altLang="en-US" sz="2400" dirty="0">
              <a:solidFill>
                <a:srgbClr val="006666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7138" y="2388180"/>
            <a:ext cx="10935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6666"/>
                </a:solidFill>
              </a:rPr>
              <a:t>eleven</a:t>
            </a:r>
            <a:endParaRPr lang="zh-CN" altLang="en-US" sz="2400" dirty="0">
              <a:solidFill>
                <a:srgbClr val="006666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8839" y="3019091"/>
            <a:ext cx="186292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0066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成千上万个螺钉严格分类，一个科学家非常重要的环节</a:t>
            </a:r>
            <a:endParaRPr lang="zh-CN" altLang="en-US" sz="2000" b="1" dirty="0">
              <a:solidFill>
                <a:srgbClr val="00666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52630" y="2002780"/>
            <a:ext cx="1394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0070C0"/>
                </a:solidFill>
              </a:rPr>
              <a:t>7-11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院士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0903" y="4725144"/>
            <a:ext cx="17475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能力是有限的，努力是无限的！</a:t>
            </a:r>
            <a:endParaRPr lang="zh-CN" altLang="en-US" sz="2000" b="1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434" y="2464445"/>
            <a:ext cx="2414168" cy="315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06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/>
          <p:cNvSpPr txBox="1"/>
          <p:nvPr/>
        </p:nvSpPr>
        <p:spPr>
          <a:xfrm>
            <a:off x="336550" y="88265"/>
            <a:ext cx="305816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霍尔效应的应用</a:t>
            </a:r>
          </a:p>
        </p:txBody>
      </p:sp>
      <p:sp>
        <p:nvSpPr>
          <p:cNvPr id="7" name="Rectangle 9"/>
          <p:cNvSpPr/>
          <p:nvPr/>
        </p:nvSpPr>
        <p:spPr>
          <a:xfrm>
            <a:off x="336550" y="766141"/>
            <a:ext cx="8208963" cy="3453253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altLang="zh-CN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、测量载流子浓度；</a:t>
            </a:r>
          </a:p>
          <a:p>
            <a:pPr marL="342900" lvl="0" indent="-342900" eaLnBrk="1" hangingPunct="1"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altLang="zh-CN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、霍尔效应测量磁场；</a:t>
            </a:r>
            <a:endParaRPr lang="en-US" altLang="zh-CN" sz="2800" b="1" dirty="0">
              <a:solidFill>
                <a:srgbClr val="00006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altLang="zh-CN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、电磁无损探伤；</a:t>
            </a:r>
          </a:p>
          <a:p>
            <a:pPr marL="342900" lvl="0" indent="-342900"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altLang="zh-CN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、霍尔传感器广泛用于汽车工业；</a:t>
            </a:r>
            <a:endParaRPr lang="en-US" altLang="zh-CN" sz="2800" b="1" dirty="0">
              <a:solidFill>
                <a:srgbClr val="00006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lvl="0" indent="-342900"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altLang="zh-CN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lang="zh-CN" altLang="en-US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zh-CN" altLang="zh-CN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量子反常霍尔效应</a:t>
            </a:r>
            <a:r>
              <a:rPr lang="zh-CN" altLang="en-US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将推动新一代低能耗晶体管和电子学器件的发展。</a:t>
            </a:r>
          </a:p>
          <a:p>
            <a:pPr eaLnBrk="1" hangingPunct="1"/>
            <a:endParaRPr lang="zh-CN" altLang="zh-CN" sz="2800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766141"/>
            <a:ext cx="2550937" cy="1887918"/>
          </a:xfrm>
          <a:prstGeom prst="rect">
            <a:avLst/>
          </a:prstGeom>
        </p:spPr>
      </p:pic>
      <p:pic>
        <p:nvPicPr>
          <p:cNvPr id="15362" name="Picture 2" descr="https://bkimg.cdn.bcebos.com/pic/a044ad345982b2b74787d4b731adcbef76099bad?x-bce-process=image/watermark,image_d2F0ZXIvYmFpa2U4MA==,g_7,xp_5,yp_5/format,f_au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881909"/>
            <a:ext cx="3024336" cy="22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3868475"/>
            <a:ext cx="2736553" cy="225749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/>
          <p:cNvSpPr txBox="1"/>
          <p:nvPr/>
        </p:nvSpPr>
        <p:spPr>
          <a:xfrm>
            <a:off x="337237" y="88325"/>
            <a:ext cx="2646878" cy="5847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一、实验目的</a:t>
            </a:r>
          </a:p>
        </p:txBody>
      </p:sp>
      <p:sp>
        <p:nvSpPr>
          <p:cNvPr id="5123" name="Rectangle 9"/>
          <p:cNvSpPr/>
          <p:nvPr/>
        </p:nvSpPr>
        <p:spPr>
          <a:xfrm>
            <a:off x="360860" y="768842"/>
            <a:ext cx="8295019" cy="2708434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altLang="zh-CN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、了解产生霍尔效应的物理原理；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zh-CN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学习控制变量法和对称测量法；</a:t>
            </a:r>
            <a:endParaRPr lang="en-US" altLang="zh-CN" sz="2800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spcBef>
                <a:spcPts val="1200"/>
              </a:spcBef>
            </a:pPr>
            <a:r>
              <a:rPr lang="en-US" altLang="zh-CN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zh-CN" altLang="en-US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测量霍尔器件的输出特性</a:t>
            </a:r>
            <a:r>
              <a:rPr lang="zh-CN" altLang="en-US" sz="2800" b="1" dirty="0" smtClean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；</a:t>
            </a:r>
            <a:endParaRPr lang="en-US" altLang="zh-CN" sz="2800" b="1" dirty="0">
              <a:solidFill>
                <a:srgbClr val="00006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spcBef>
                <a:spcPts val="1200"/>
              </a:spcBef>
            </a:pPr>
            <a:r>
              <a:rPr lang="en-US" altLang="zh-CN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、利用霍尔元件测量长直螺线管</a:t>
            </a:r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的轴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向磁场</a:t>
            </a:r>
            <a:r>
              <a:rPr lang="zh-CN" altLang="en-US" sz="2800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分布（霍尔效应的应用）。</a:t>
            </a:r>
            <a:endParaRPr lang="en-US" altLang="zh-CN" sz="2800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069" y="3760424"/>
            <a:ext cx="3975622" cy="2311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60" y="3861048"/>
            <a:ext cx="3974539" cy="231249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46"/>
          <p:cNvSpPr/>
          <p:nvPr/>
        </p:nvSpPr>
        <p:spPr>
          <a:xfrm>
            <a:off x="233363" y="115888"/>
            <a:ext cx="6138862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二、实验原理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4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r>
              <a:rPr lang="zh-CN" altLang="en-US" sz="24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、霍尔效应</a:t>
            </a:r>
          </a:p>
        </p:txBody>
      </p:sp>
      <p:sp>
        <p:nvSpPr>
          <p:cNvPr id="1029" name="Rectangle 84"/>
          <p:cNvSpPr/>
          <p:nvPr/>
        </p:nvSpPr>
        <p:spPr>
          <a:xfrm>
            <a:off x="2195513" y="15573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59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830291"/>
              </p:ext>
            </p:extLst>
          </p:nvPr>
        </p:nvGraphicFramePr>
        <p:xfrm>
          <a:off x="1503307" y="2919024"/>
          <a:ext cx="2663825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2" name="Equation" r:id="rId4" imgW="1143000" imgH="419100" progId="Equation.DSMT4">
                  <p:embed/>
                </p:oleObj>
              </mc:Choice>
              <mc:Fallback>
                <p:oleObj name="Equation" r:id="rId4" imgW="1143000" imgH="419100" progId="Equation.DSMT4">
                  <p:embed/>
                  <p:pic>
                    <p:nvPicPr>
                      <p:cNvPr id="0" name="图片 9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3307" y="2919024"/>
                        <a:ext cx="2663825" cy="976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4192345" y="755151"/>
            <a:ext cx="4891087" cy="3651250"/>
            <a:chOff x="4217988" y="857870"/>
            <a:chExt cx="4891087" cy="3651250"/>
          </a:xfrm>
        </p:grpSpPr>
        <p:grpSp>
          <p:nvGrpSpPr>
            <p:cNvPr id="10" name="Group 3"/>
            <p:cNvGrpSpPr/>
            <p:nvPr/>
          </p:nvGrpSpPr>
          <p:grpSpPr bwMode="auto">
            <a:xfrm>
              <a:off x="4217988" y="857870"/>
              <a:ext cx="4891087" cy="3651250"/>
              <a:chOff x="2268" y="1344"/>
              <a:chExt cx="3081" cy="2300"/>
            </a:xfrm>
          </p:grpSpPr>
          <p:sp>
            <p:nvSpPr>
              <p:cNvPr id="11" name="Text Box 4"/>
              <p:cNvSpPr txBox="1">
                <a:spLocks noChangeArrowheads="1"/>
              </p:cNvSpPr>
              <p:nvPr/>
            </p:nvSpPr>
            <p:spPr bwMode="auto">
              <a:xfrm>
                <a:off x="3474" y="2582"/>
                <a:ext cx="27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i="1">
                    <a:solidFill>
                      <a:schemeClr val="accent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O</a:t>
                </a:r>
              </a:p>
            </p:txBody>
          </p:sp>
          <p:grpSp>
            <p:nvGrpSpPr>
              <p:cNvPr id="12" name="Group 5"/>
              <p:cNvGrpSpPr/>
              <p:nvPr/>
            </p:nvGrpSpPr>
            <p:grpSpPr bwMode="auto">
              <a:xfrm>
                <a:off x="2268" y="1344"/>
                <a:ext cx="3081" cy="2300"/>
                <a:chOff x="2268" y="1344"/>
                <a:chExt cx="3081" cy="2300"/>
              </a:xfrm>
            </p:grpSpPr>
            <p:sp>
              <p:nvSpPr>
                <p:cNvPr id="13" name="Freeform 6"/>
                <p:cNvSpPr/>
                <p:nvPr/>
              </p:nvSpPr>
              <p:spPr bwMode="auto">
                <a:xfrm>
                  <a:off x="3502" y="2587"/>
                  <a:ext cx="1847" cy="19"/>
                </a:xfrm>
                <a:custGeom>
                  <a:avLst/>
                  <a:gdLst>
                    <a:gd name="T0" fmla="*/ 0 w 1847"/>
                    <a:gd name="T1" fmla="*/ 19 h 19"/>
                    <a:gd name="T2" fmla="*/ 1847 w 1847"/>
                    <a:gd name="T3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847" h="19">
                      <a:moveTo>
                        <a:pt x="0" y="19"/>
                      </a:moveTo>
                      <a:lnTo>
                        <a:pt x="1847" y="0"/>
                      </a:lnTo>
                    </a:path>
                  </a:pathLst>
                </a:custGeom>
                <a:noFill/>
                <a:ln w="28575">
                  <a:solidFill>
                    <a:schemeClr val="accent2"/>
                  </a:solidFill>
                  <a:rou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" name="Freeform 7"/>
                <p:cNvSpPr/>
                <p:nvPr/>
              </p:nvSpPr>
              <p:spPr bwMode="auto">
                <a:xfrm>
                  <a:off x="3511" y="1344"/>
                  <a:ext cx="4" cy="1271"/>
                </a:xfrm>
                <a:custGeom>
                  <a:avLst/>
                  <a:gdLst>
                    <a:gd name="T0" fmla="*/ 4 w 4"/>
                    <a:gd name="T1" fmla="*/ 0 h 1271"/>
                    <a:gd name="T2" fmla="*/ 0 w 4"/>
                    <a:gd name="T3" fmla="*/ 1271 h 1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4" h="1271">
                      <a:moveTo>
                        <a:pt x="4" y="0"/>
                      </a:moveTo>
                      <a:lnTo>
                        <a:pt x="0" y="1271"/>
                      </a:lnTo>
                    </a:path>
                  </a:pathLst>
                </a:custGeom>
                <a:noFill/>
                <a:ln w="28575">
                  <a:solidFill>
                    <a:schemeClr val="accent2"/>
                  </a:solidFill>
                  <a:round/>
                  <a:head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5134" y="2260"/>
                  <a:ext cx="215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800" b="1" i="1">
                      <a:solidFill>
                        <a:schemeClr val="accent2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rPr>
                    <a:t>y</a:t>
                  </a:r>
                </a:p>
              </p:txBody>
            </p:sp>
            <p:sp>
              <p:nvSpPr>
                <p:cNvPr id="16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3528" y="1344"/>
                  <a:ext cx="203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800" i="1">
                      <a:solidFill>
                        <a:schemeClr val="accent2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rPr>
                    <a:t>z</a:t>
                  </a:r>
                </a:p>
              </p:txBody>
            </p:sp>
            <p:sp>
              <p:nvSpPr>
                <p:cNvPr id="17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268" y="3220"/>
                  <a:ext cx="228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800" b="1" i="1">
                      <a:solidFill>
                        <a:schemeClr val="accent2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rPr>
                    <a:t>x</a:t>
                  </a:r>
                </a:p>
              </p:txBody>
            </p:sp>
            <p:sp>
              <p:nvSpPr>
                <p:cNvPr id="18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2426" y="2614"/>
                  <a:ext cx="1089" cy="1030"/>
                </a:xfrm>
                <a:prstGeom prst="line">
                  <a:avLst/>
                </a:prstGeom>
                <a:noFill/>
                <a:ln w="28575">
                  <a:solidFill>
                    <a:srgbClr val="0099FF"/>
                  </a:solidFill>
                  <a:rou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0" name="AutoShape 12"/>
            <p:cNvSpPr>
              <a:spLocks noChangeArrowheads="1"/>
            </p:cNvSpPr>
            <p:nvPr/>
          </p:nvSpPr>
          <p:spPr bwMode="auto">
            <a:xfrm>
              <a:off x="5200650" y="2621583"/>
              <a:ext cx="3228975" cy="1214437"/>
            </a:xfrm>
            <a:prstGeom prst="cube">
              <a:avLst>
                <a:gd name="adj" fmla="val 81176"/>
              </a:avLst>
            </a:prstGeom>
            <a:gradFill rotWithShape="1">
              <a:gsLst>
                <a:gs pos="0">
                  <a:schemeClr val="accent1">
                    <a:alpha val="39999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1" name="Group 13"/>
            <p:cNvGrpSpPr/>
            <p:nvPr/>
          </p:nvGrpSpPr>
          <p:grpSpPr bwMode="auto">
            <a:xfrm>
              <a:off x="7091363" y="1648445"/>
              <a:ext cx="420687" cy="663575"/>
              <a:chOff x="4078" y="1842"/>
              <a:chExt cx="265" cy="418"/>
            </a:xfrm>
          </p:grpSpPr>
          <p:sp>
            <p:nvSpPr>
              <p:cNvPr id="22" name="Line 14"/>
              <p:cNvSpPr>
                <a:spLocks noChangeShapeType="1"/>
              </p:cNvSpPr>
              <p:nvPr/>
            </p:nvSpPr>
            <p:spPr bwMode="auto">
              <a:xfrm>
                <a:off x="4078" y="1842"/>
                <a:ext cx="0" cy="41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Text Box 15"/>
              <p:cNvSpPr txBox="1">
                <a:spLocks noChangeArrowheads="1"/>
              </p:cNvSpPr>
              <p:nvPr/>
            </p:nvSpPr>
            <p:spPr bwMode="auto">
              <a:xfrm>
                <a:off x="4078" y="1888"/>
                <a:ext cx="265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i="1">
                    <a:solidFill>
                      <a:schemeClr val="hlink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B</a:t>
                </a:r>
              </a:p>
            </p:txBody>
          </p:sp>
        </p:grpSp>
        <p:grpSp>
          <p:nvGrpSpPr>
            <p:cNvPr id="24" name="Group 16"/>
            <p:cNvGrpSpPr/>
            <p:nvPr/>
          </p:nvGrpSpPr>
          <p:grpSpPr bwMode="auto">
            <a:xfrm>
              <a:off x="6799263" y="2621579"/>
              <a:ext cx="738187" cy="523874"/>
              <a:chOff x="3878" y="2455"/>
              <a:chExt cx="465" cy="330"/>
            </a:xfrm>
          </p:grpSpPr>
          <p:sp>
            <p:nvSpPr>
              <p:cNvPr id="25" name="Line 17"/>
              <p:cNvSpPr>
                <a:spLocks noChangeShapeType="1"/>
              </p:cNvSpPr>
              <p:nvPr/>
            </p:nvSpPr>
            <p:spPr bwMode="auto">
              <a:xfrm>
                <a:off x="3878" y="2750"/>
                <a:ext cx="465" cy="0"/>
              </a:xfrm>
              <a:prstGeom prst="line">
                <a:avLst/>
              </a:prstGeom>
              <a:noFill/>
              <a:ln w="28575">
                <a:solidFill>
                  <a:srgbClr val="FF00FF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Text Box 18"/>
              <p:cNvSpPr txBox="1">
                <a:spLocks noChangeArrowheads="1"/>
              </p:cNvSpPr>
              <p:nvPr/>
            </p:nvSpPr>
            <p:spPr bwMode="auto">
              <a:xfrm>
                <a:off x="4032" y="2455"/>
                <a:ext cx="204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i="1" dirty="0">
                    <a:solidFill>
                      <a:srgbClr val="FF00FF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I</a:t>
                </a:r>
              </a:p>
            </p:txBody>
          </p:sp>
        </p:grpSp>
        <p:grpSp>
          <p:nvGrpSpPr>
            <p:cNvPr id="27" name="Group 19"/>
            <p:cNvGrpSpPr/>
            <p:nvPr/>
          </p:nvGrpSpPr>
          <p:grpSpPr bwMode="auto">
            <a:xfrm>
              <a:off x="7350125" y="3342308"/>
              <a:ext cx="71438" cy="71437"/>
              <a:chOff x="1338" y="2215"/>
              <a:chExt cx="499" cy="535"/>
            </a:xfrm>
          </p:grpSpPr>
          <p:sp>
            <p:nvSpPr>
              <p:cNvPr id="28" name="Oval 20"/>
              <p:cNvSpPr>
                <a:spLocks noChangeArrowheads="1"/>
              </p:cNvSpPr>
              <p:nvPr/>
            </p:nvSpPr>
            <p:spPr bwMode="auto">
              <a:xfrm>
                <a:off x="1338" y="2215"/>
                <a:ext cx="499" cy="53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Line 21"/>
              <p:cNvSpPr>
                <a:spLocks noChangeShapeType="1"/>
              </p:cNvSpPr>
              <p:nvPr/>
            </p:nvSpPr>
            <p:spPr bwMode="auto">
              <a:xfrm>
                <a:off x="1338" y="2509"/>
                <a:ext cx="49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0" name="Line 23"/>
            <p:cNvSpPr>
              <a:spLocks noChangeShapeType="1"/>
            </p:cNvSpPr>
            <p:nvPr/>
          </p:nvSpPr>
          <p:spPr bwMode="auto">
            <a:xfrm>
              <a:off x="6218238" y="2726358"/>
              <a:ext cx="1444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1" name="Group 24"/>
            <p:cNvGrpSpPr/>
            <p:nvPr/>
          </p:nvGrpSpPr>
          <p:grpSpPr bwMode="auto">
            <a:xfrm>
              <a:off x="5438775" y="3659808"/>
              <a:ext cx="100013" cy="79375"/>
              <a:chOff x="1168" y="2732"/>
              <a:chExt cx="124" cy="114"/>
            </a:xfrm>
          </p:grpSpPr>
          <p:sp>
            <p:nvSpPr>
              <p:cNvPr id="32" name="Line 25"/>
              <p:cNvSpPr>
                <a:spLocks noChangeShapeType="1"/>
              </p:cNvSpPr>
              <p:nvPr/>
            </p:nvSpPr>
            <p:spPr bwMode="auto">
              <a:xfrm>
                <a:off x="1168" y="2782"/>
                <a:ext cx="1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Line 26"/>
              <p:cNvSpPr>
                <a:spLocks noChangeShapeType="1"/>
              </p:cNvSpPr>
              <p:nvPr/>
            </p:nvSpPr>
            <p:spPr bwMode="auto">
              <a:xfrm flipV="1">
                <a:off x="1231" y="2732"/>
                <a:ext cx="0" cy="1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4" name="Group 27"/>
            <p:cNvGrpSpPr/>
            <p:nvPr/>
          </p:nvGrpSpPr>
          <p:grpSpPr bwMode="auto">
            <a:xfrm>
              <a:off x="6057900" y="2726358"/>
              <a:ext cx="1000125" cy="1035050"/>
              <a:chOff x="3427" y="2521"/>
              <a:chExt cx="630" cy="652"/>
            </a:xfrm>
          </p:grpSpPr>
          <p:grpSp>
            <p:nvGrpSpPr>
              <p:cNvPr id="35" name="Group 28"/>
              <p:cNvGrpSpPr/>
              <p:nvPr/>
            </p:nvGrpSpPr>
            <p:grpSpPr bwMode="auto">
              <a:xfrm>
                <a:off x="3427" y="3123"/>
                <a:ext cx="63" cy="50"/>
                <a:chOff x="1168" y="2732"/>
                <a:chExt cx="124" cy="114"/>
              </a:xfrm>
            </p:grpSpPr>
            <p:sp>
              <p:nvSpPr>
                <p:cNvPr id="37" name="Line 29"/>
                <p:cNvSpPr>
                  <a:spLocks noChangeShapeType="1"/>
                </p:cNvSpPr>
                <p:nvPr/>
              </p:nvSpPr>
              <p:spPr bwMode="auto">
                <a:xfrm>
                  <a:off x="1168" y="2782"/>
                  <a:ext cx="12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1231" y="2732"/>
                  <a:ext cx="0" cy="11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6" name="Line 31"/>
              <p:cNvSpPr>
                <a:spLocks noChangeShapeType="1"/>
              </p:cNvSpPr>
              <p:nvPr/>
            </p:nvSpPr>
            <p:spPr bwMode="auto">
              <a:xfrm>
                <a:off x="3966" y="2521"/>
                <a:ext cx="9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9" name="Group 32"/>
            <p:cNvGrpSpPr/>
            <p:nvPr/>
          </p:nvGrpSpPr>
          <p:grpSpPr bwMode="auto">
            <a:xfrm>
              <a:off x="5748338" y="2726358"/>
              <a:ext cx="962025" cy="1035050"/>
              <a:chOff x="3232" y="2521"/>
              <a:chExt cx="606" cy="652"/>
            </a:xfrm>
          </p:grpSpPr>
          <p:grpSp>
            <p:nvGrpSpPr>
              <p:cNvPr id="40" name="Group 33"/>
              <p:cNvGrpSpPr/>
              <p:nvPr/>
            </p:nvGrpSpPr>
            <p:grpSpPr bwMode="auto">
              <a:xfrm>
                <a:off x="3232" y="3123"/>
                <a:ext cx="63" cy="50"/>
                <a:chOff x="1168" y="2732"/>
                <a:chExt cx="124" cy="114"/>
              </a:xfrm>
            </p:grpSpPr>
            <p:sp>
              <p:nvSpPr>
                <p:cNvPr id="42" name="Line 34"/>
                <p:cNvSpPr>
                  <a:spLocks noChangeShapeType="1"/>
                </p:cNvSpPr>
                <p:nvPr/>
              </p:nvSpPr>
              <p:spPr bwMode="auto">
                <a:xfrm>
                  <a:off x="1168" y="2782"/>
                  <a:ext cx="12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1231" y="2732"/>
                  <a:ext cx="0" cy="11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1" name="Line 36"/>
              <p:cNvSpPr>
                <a:spLocks noChangeShapeType="1"/>
              </p:cNvSpPr>
              <p:nvPr/>
            </p:nvSpPr>
            <p:spPr bwMode="auto">
              <a:xfrm>
                <a:off x="3747" y="2521"/>
                <a:ext cx="9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4" name="Group 37"/>
            <p:cNvGrpSpPr/>
            <p:nvPr/>
          </p:nvGrpSpPr>
          <p:grpSpPr bwMode="auto">
            <a:xfrm>
              <a:off x="6369050" y="2726358"/>
              <a:ext cx="1038225" cy="1035050"/>
              <a:chOff x="3623" y="2521"/>
              <a:chExt cx="654" cy="652"/>
            </a:xfrm>
          </p:grpSpPr>
          <p:grpSp>
            <p:nvGrpSpPr>
              <p:cNvPr id="45" name="Group 38"/>
              <p:cNvGrpSpPr/>
              <p:nvPr/>
            </p:nvGrpSpPr>
            <p:grpSpPr bwMode="auto">
              <a:xfrm>
                <a:off x="3623" y="3123"/>
                <a:ext cx="63" cy="50"/>
                <a:chOff x="1168" y="2732"/>
                <a:chExt cx="124" cy="114"/>
              </a:xfrm>
            </p:grpSpPr>
            <p:sp>
              <p:nvSpPr>
                <p:cNvPr id="47" name="Line 39"/>
                <p:cNvSpPr>
                  <a:spLocks noChangeShapeType="1"/>
                </p:cNvSpPr>
                <p:nvPr/>
              </p:nvSpPr>
              <p:spPr bwMode="auto">
                <a:xfrm>
                  <a:off x="1168" y="2782"/>
                  <a:ext cx="12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8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1231" y="2732"/>
                  <a:ext cx="0" cy="11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6" name="Line 41"/>
              <p:cNvSpPr>
                <a:spLocks noChangeShapeType="1"/>
              </p:cNvSpPr>
              <p:nvPr/>
            </p:nvSpPr>
            <p:spPr bwMode="auto">
              <a:xfrm>
                <a:off x="4186" y="2521"/>
                <a:ext cx="9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9" name="Group 42"/>
            <p:cNvGrpSpPr/>
            <p:nvPr/>
          </p:nvGrpSpPr>
          <p:grpSpPr bwMode="auto">
            <a:xfrm>
              <a:off x="6989763" y="2726358"/>
              <a:ext cx="1114425" cy="1035050"/>
              <a:chOff x="4014" y="2521"/>
              <a:chExt cx="702" cy="652"/>
            </a:xfrm>
          </p:grpSpPr>
          <p:sp>
            <p:nvSpPr>
              <p:cNvPr id="50" name="Line 43"/>
              <p:cNvSpPr>
                <a:spLocks noChangeShapeType="1"/>
              </p:cNvSpPr>
              <p:nvPr/>
            </p:nvSpPr>
            <p:spPr bwMode="auto">
              <a:xfrm>
                <a:off x="4625" y="2521"/>
                <a:ext cx="9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1" name="Group 44"/>
              <p:cNvGrpSpPr/>
              <p:nvPr/>
            </p:nvGrpSpPr>
            <p:grpSpPr bwMode="auto">
              <a:xfrm>
                <a:off x="4014" y="3123"/>
                <a:ext cx="63" cy="50"/>
                <a:chOff x="1168" y="2732"/>
                <a:chExt cx="124" cy="114"/>
              </a:xfrm>
            </p:grpSpPr>
            <p:sp>
              <p:nvSpPr>
                <p:cNvPr id="52" name="Line 45"/>
                <p:cNvSpPr>
                  <a:spLocks noChangeShapeType="1"/>
                </p:cNvSpPr>
                <p:nvPr/>
              </p:nvSpPr>
              <p:spPr bwMode="auto">
                <a:xfrm>
                  <a:off x="1168" y="2782"/>
                  <a:ext cx="12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3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1231" y="2732"/>
                  <a:ext cx="0" cy="11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Group 47"/>
            <p:cNvGrpSpPr/>
            <p:nvPr/>
          </p:nvGrpSpPr>
          <p:grpSpPr bwMode="auto">
            <a:xfrm>
              <a:off x="6678613" y="2726358"/>
              <a:ext cx="1076325" cy="1035050"/>
              <a:chOff x="3818" y="2521"/>
              <a:chExt cx="678" cy="652"/>
            </a:xfrm>
          </p:grpSpPr>
          <p:grpSp>
            <p:nvGrpSpPr>
              <p:cNvPr id="55" name="Group 48"/>
              <p:cNvGrpSpPr/>
              <p:nvPr/>
            </p:nvGrpSpPr>
            <p:grpSpPr bwMode="auto">
              <a:xfrm>
                <a:off x="3818" y="3123"/>
                <a:ext cx="63" cy="50"/>
                <a:chOff x="1168" y="2732"/>
                <a:chExt cx="124" cy="114"/>
              </a:xfrm>
            </p:grpSpPr>
            <p:sp>
              <p:nvSpPr>
                <p:cNvPr id="57" name="Line 49"/>
                <p:cNvSpPr>
                  <a:spLocks noChangeShapeType="1"/>
                </p:cNvSpPr>
                <p:nvPr/>
              </p:nvSpPr>
              <p:spPr bwMode="auto">
                <a:xfrm>
                  <a:off x="1168" y="2782"/>
                  <a:ext cx="12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8" name="Line 50"/>
                <p:cNvSpPr>
                  <a:spLocks noChangeShapeType="1"/>
                </p:cNvSpPr>
                <p:nvPr/>
              </p:nvSpPr>
              <p:spPr bwMode="auto">
                <a:xfrm flipV="1">
                  <a:off x="1231" y="2732"/>
                  <a:ext cx="0" cy="11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6" name="Line 51"/>
              <p:cNvSpPr>
                <a:spLocks noChangeShapeType="1"/>
              </p:cNvSpPr>
              <p:nvPr/>
            </p:nvSpPr>
            <p:spPr bwMode="auto">
              <a:xfrm>
                <a:off x="4405" y="2521"/>
                <a:ext cx="9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 bwMode="auto">
            <a:xfrm>
              <a:off x="7734304" y="2312018"/>
              <a:ext cx="1058863" cy="930275"/>
              <a:chOff x="4781" y="1216"/>
              <a:chExt cx="667" cy="586"/>
            </a:xfrm>
          </p:grpSpPr>
          <p:sp>
            <p:nvSpPr>
              <p:cNvPr id="62" name="Line 61"/>
              <p:cNvSpPr>
                <a:spLocks noChangeShapeType="1"/>
              </p:cNvSpPr>
              <p:nvPr/>
            </p:nvSpPr>
            <p:spPr bwMode="auto">
              <a:xfrm>
                <a:off x="5260" y="1411"/>
                <a:ext cx="179" cy="0"/>
              </a:xfrm>
              <a:prstGeom prst="line">
                <a:avLst/>
              </a:prstGeom>
              <a:noFill/>
              <a:ln w="9525">
                <a:solidFill>
                  <a:srgbClr val="FF33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Line 62"/>
              <p:cNvSpPr>
                <a:spLocks noChangeShapeType="1"/>
              </p:cNvSpPr>
              <p:nvPr/>
            </p:nvSpPr>
            <p:spPr bwMode="auto">
              <a:xfrm>
                <a:off x="5260" y="1538"/>
                <a:ext cx="179" cy="0"/>
              </a:xfrm>
              <a:prstGeom prst="line">
                <a:avLst/>
              </a:prstGeom>
              <a:noFill/>
              <a:ln w="9525">
                <a:solidFill>
                  <a:srgbClr val="FF33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Line 63"/>
              <p:cNvSpPr>
                <a:spLocks noChangeShapeType="1"/>
              </p:cNvSpPr>
              <p:nvPr/>
            </p:nvSpPr>
            <p:spPr bwMode="auto">
              <a:xfrm>
                <a:off x="5360" y="1216"/>
                <a:ext cx="0" cy="195"/>
              </a:xfrm>
              <a:prstGeom prst="line">
                <a:avLst/>
              </a:prstGeom>
              <a:noFill/>
              <a:ln w="9525">
                <a:solidFill>
                  <a:srgbClr val="FF33CC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Line 64"/>
              <p:cNvSpPr>
                <a:spLocks noChangeShapeType="1"/>
              </p:cNvSpPr>
              <p:nvPr/>
            </p:nvSpPr>
            <p:spPr bwMode="auto">
              <a:xfrm>
                <a:off x="5360" y="1562"/>
                <a:ext cx="0" cy="195"/>
              </a:xfrm>
              <a:prstGeom prst="line">
                <a:avLst/>
              </a:prstGeom>
              <a:noFill/>
              <a:ln w="9525">
                <a:solidFill>
                  <a:srgbClr val="FF33CC"/>
                </a:solidFill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66" name="Object 6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7926887"/>
                  </p:ext>
                </p:extLst>
              </p:nvPr>
            </p:nvGraphicFramePr>
            <p:xfrm>
              <a:off x="5305" y="1386"/>
              <a:ext cx="143" cy="18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433" name="Equation" r:id="rId6" imgW="139700" imgH="177800" progId="Equation.DSMT4">
                      <p:embed/>
                    </p:oleObj>
                  </mc:Choice>
                  <mc:Fallback>
                    <p:oleObj name="Equation" r:id="rId6" imgW="139700" imgH="177800" progId="Equation.DSMT4">
                      <p:embed/>
                      <p:pic>
                        <p:nvPicPr>
                          <p:cNvPr id="0" name="图片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05" y="1386"/>
                            <a:ext cx="143" cy="18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3" name="Object 6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7184515"/>
                  </p:ext>
                </p:extLst>
              </p:nvPr>
            </p:nvGraphicFramePr>
            <p:xfrm>
              <a:off x="4781" y="1621"/>
              <a:ext cx="91" cy="18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434" name="Equation" r:id="rId8" imgW="88560" imgH="177480" progId="Equation.DSMT4">
                      <p:embed/>
                    </p:oleObj>
                  </mc:Choice>
                  <mc:Fallback>
                    <p:oleObj name="Equation" r:id="rId8" imgW="88560" imgH="17748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81" y="1621"/>
                            <a:ext cx="91" cy="18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7" name="Group 66"/>
            <p:cNvGrpSpPr/>
            <p:nvPr/>
          </p:nvGrpSpPr>
          <p:grpSpPr bwMode="auto">
            <a:xfrm>
              <a:off x="7440613" y="2861295"/>
              <a:ext cx="1125537" cy="1020763"/>
              <a:chOff x="4596" y="1562"/>
              <a:chExt cx="709" cy="643"/>
            </a:xfrm>
          </p:grpSpPr>
          <p:sp>
            <p:nvSpPr>
              <p:cNvPr id="68" name="Line 67"/>
              <p:cNvSpPr>
                <a:spLocks noChangeShapeType="1"/>
              </p:cNvSpPr>
              <p:nvPr/>
            </p:nvSpPr>
            <p:spPr bwMode="auto">
              <a:xfrm>
                <a:off x="4596" y="2176"/>
                <a:ext cx="466" cy="0"/>
              </a:xfrm>
              <a:prstGeom prst="line">
                <a:avLst/>
              </a:prstGeom>
              <a:noFill/>
              <a:ln w="9525">
                <a:solidFill>
                  <a:srgbClr val="FF33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Line 68"/>
              <p:cNvSpPr>
                <a:spLocks noChangeShapeType="1"/>
              </p:cNvSpPr>
              <p:nvPr/>
            </p:nvSpPr>
            <p:spPr bwMode="auto">
              <a:xfrm flipH="1">
                <a:off x="4666" y="1562"/>
                <a:ext cx="639" cy="643"/>
              </a:xfrm>
              <a:prstGeom prst="line">
                <a:avLst/>
              </a:prstGeom>
              <a:noFill/>
              <a:ln w="9525">
                <a:solidFill>
                  <a:srgbClr val="FF33CC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70" name="Object 69"/>
              <p:cNvGraphicFramePr>
                <a:graphicFrameLocks noChangeAspect="1"/>
              </p:cNvGraphicFramePr>
              <p:nvPr/>
            </p:nvGraphicFramePr>
            <p:xfrm>
              <a:off x="5014" y="1797"/>
              <a:ext cx="242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435" name="Equation" r:id="rId10" imgW="203200" imgH="228600" progId="Equation.DSMT4">
                      <p:embed/>
                    </p:oleObj>
                  </mc:Choice>
                  <mc:Fallback>
                    <p:oleObj name="Equation" r:id="rId10" imgW="203200" imgH="228600" progId="Equation.DSMT4">
                      <p:embed/>
                      <p:pic>
                        <p:nvPicPr>
                          <p:cNvPr id="0" name="图片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14" y="1797"/>
                            <a:ext cx="242" cy="27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4" name="Group 74"/>
            <p:cNvGrpSpPr/>
            <p:nvPr/>
          </p:nvGrpSpPr>
          <p:grpSpPr bwMode="auto">
            <a:xfrm>
              <a:off x="6605588" y="2240583"/>
              <a:ext cx="1385887" cy="1943100"/>
              <a:chOff x="4070" y="1171"/>
              <a:chExt cx="873" cy="1224"/>
            </a:xfrm>
          </p:grpSpPr>
          <p:sp>
            <p:nvSpPr>
              <p:cNvPr id="75" name="Text Box 75"/>
              <p:cNvSpPr txBox="1">
                <a:spLocks noChangeArrowheads="1"/>
              </p:cNvSpPr>
              <p:nvPr/>
            </p:nvSpPr>
            <p:spPr bwMode="auto">
              <a:xfrm>
                <a:off x="4070" y="2107"/>
                <a:ext cx="30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400">
                    <a:solidFill>
                      <a:srgbClr val="0000FF"/>
                    </a:solidFill>
                    <a:latin typeface="华文隶书" panose="02010800040101010101" pitchFamily="2" charset="-122"/>
                    <a:ea typeface="华文隶书" panose="02010800040101010101" pitchFamily="2" charset="-122"/>
                  </a:rPr>
                  <a:t>Ａ</a:t>
                </a:r>
              </a:p>
            </p:txBody>
          </p:sp>
          <p:sp>
            <p:nvSpPr>
              <p:cNvPr id="76" name="Text Box 76"/>
              <p:cNvSpPr txBox="1">
                <a:spLocks noChangeArrowheads="1"/>
              </p:cNvSpPr>
              <p:nvPr/>
            </p:nvSpPr>
            <p:spPr bwMode="auto">
              <a:xfrm>
                <a:off x="4584" y="1171"/>
                <a:ext cx="35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400">
                    <a:solidFill>
                      <a:srgbClr val="0000FF"/>
                    </a:solidFill>
                    <a:latin typeface="Times New Roman" panose="02020603050405020304" pitchFamily="18" charset="0"/>
                    <a:ea typeface="华文隶书" panose="02010800040101010101" pitchFamily="2" charset="-122"/>
                  </a:rPr>
                  <a:t>Ｂ</a:t>
                </a:r>
              </a:p>
            </p:txBody>
          </p:sp>
        </p:grpSp>
        <p:sp>
          <p:nvSpPr>
            <p:cNvPr id="77" name="Freeform 78"/>
            <p:cNvSpPr/>
            <p:nvPr/>
          </p:nvSpPr>
          <p:spPr bwMode="auto">
            <a:xfrm>
              <a:off x="6516688" y="3018458"/>
              <a:ext cx="792162" cy="360362"/>
            </a:xfrm>
            <a:custGeom>
              <a:avLst/>
              <a:gdLst>
                <a:gd name="T0" fmla="*/ 499 w 499"/>
                <a:gd name="T1" fmla="*/ 227 h 227"/>
                <a:gd name="T2" fmla="*/ 274 w 499"/>
                <a:gd name="T3" fmla="*/ 177 h 227"/>
                <a:gd name="T4" fmla="*/ 0 w 499"/>
                <a:gd name="T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9" h="227">
                  <a:moveTo>
                    <a:pt x="499" y="227"/>
                  </a:moveTo>
                  <a:cubicBezTo>
                    <a:pt x="462" y="219"/>
                    <a:pt x="357" y="215"/>
                    <a:pt x="274" y="177"/>
                  </a:cubicBezTo>
                  <a:cubicBezTo>
                    <a:pt x="191" y="139"/>
                    <a:pt x="57" y="3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dash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Line 79"/>
            <p:cNvSpPr>
              <a:spLocks noChangeShapeType="1"/>
            </p:cNvSpPr>
            <p:nvPr/>
          </p:nvSpPr>
          <p:spPr bwMode="auto">
            <a:xfrm flipH="1">
              <a:off x="6678613" y="3413745"/>
              <a:ext cx="630237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Rectangle 80"/>
            <p:cNvSpPr>
              <a:spLocks noChangeArrowheads="1"/>
            </p:cNvSpPr>
            <p:nvPr/>
          </p:nvSpPr>
          <p:spPr bwMode="auto">
            <a:xfrm>
              <a:off x="6445250" y="3113708"/>
              <a:ext cx="3190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b="1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v</a:t>
              </a:r>
            </a:p>
          </p:txBody>
        </p:sp>
      </p:grpSp>
      <p:grpSp>
        <p:nvGrpSpPr>
          <p:cNvPr id="80" name="Group 83"/>
          <p:cNvGrpSpPr/>
          <p:nvPr/>
        </p:nvGrpSpPr>
        <p:grpSpPr bwMode="auto">
          <a:xfrm>
            <a:off x="650632" y="4126549"/>
            <a:ext cx="3621088" cy="1744663"/>
            <a:chOff x="511" y="1769"/>
            <a:chExt cx="2281" cy="1099"/>
          </a:xfrm>
        </p:grpSpPr>
        <p:grpSp>
          <p:nvGrpSpPr>
            <p:cNvPr id="81" name="Group 53"/>
            <p:cNvGrpSpPr/>
            <p:nvPr/>
          </p:nvGrpSpPr>
          <p:grpSpPr bwMode="auto">
            <a:xfrm>
              <a:off x="548" y="1769"/>
              <a:ext cx="1849" cy="288"/>
              <a:chOff x="930" y="2064"/>
              <a:chExt cx="1849" cy="288"/>
            </a:xfrm>
          </p:grpSpPr>
          <p:graphicFrame>
            <p:nvGraphicFramePr>
              <p:cNvPr id="86" name="Object 54"/>
              <p:cNvGraphicFramePr>
                <a:graphicFrameLocks noChangeAspect="1"/>
              </p:cNvGraphicFramePr>
              <p:nvPr/>
            </p:nvGraphicFramePr>
            <p:xfrm>
              <a:off x="930" y="2069"/>
              <a:ext cx="242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436" name="Equation" r:id="rId12" imgW="203200" imgH="228600" progId="Equation.DSMT4">
                      <p:embed/>
                    </p:oleObj>
                  </mc:Choice>
                  <mc:Fallback>
                    <p:oleObj name="Equation" r:id="rId12" imgW="203200" imgH="228600" progId="Equation.DSMT4">
                      <p:embed/>
                      <p:pic>
                        <p:nvPicPr>
                          <p:cNvPr id="0" name="图片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30" y="2069"/>
                            <a:ext cx="242" cy="27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7" name="Text Box 55"/>
              <p:cNvSpPr txBox="1">
                <a:spLocks noChangeArrowheads="1"/>
              </p:cNvSpPr>
              <p:nvPr/>
            </p:nvSpPr>
            <p:spPr bwMode="auto">
              <a:xfrm>
                <a:off x="1172" y="2064"/>
                <a:ext cx="160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000066"/>
                    </a:solidFill>
                    <a:ea typeface="华文中宋" panose="02010600040101010101" pitchFamily="2" charset="-122"/>
                  </a:rPr>
                  <a:t>：霍尔电动势</a:t>
                </a:r>
              </a:p>
            </p:txBody>
          </p:sp>
        </p:grpSp>
        <p:graphicFrame>
          <p:nvGraphicFramePr>
            <p:cNvPr id="82" name="Object 57"/>
            <p:cNvGraphicFramePr>
              <a:graphicFrameLocks noChangeAspect="1"/>
            </p:cNvGraphicFramePr>
            <p:nvPr/>
          </p:nvGraphicFramePr>
          <p:xfrm>
            <a:off x="517" y="2115"/>
            <a:ext cx="272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37" name="Equation" r:id="rId14" imgW="241300" imgH="228600" progId="Equation.DSMT4">
                    <p:embed/>
                  </p:oleObj>
                </mc:Choice>
                <mc:Fallback>
                  <p:oleObj name="Equation" r:id="rId14" imgW="241300" imgH="228600" progId="Equation.DSMT4">
                    <p:embed/>
                    <p:pic>
                      <p:nvPicPr>
                        <p:cNvPr id="0" name="图片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7" y="2115"/>
                          <a:ext cx="272" cy="25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" name="Text Box 58"/>
            <p:cNvSpPr txBox="1">
              <a:spLocks noChangeArrowheads="1"/>
            </p:cNvSpPr>
            <p:nvPr/>
          </p:nvSpPr>
          <p:spPr bwMode="auto">
            <a:xfrm>
              <a:off x="798" y="2107"/>
              <a:ext cx="18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>
                  <a:solidFill>
                    <a:srgbClr val="000066"/>
                  </a:solidFill>
                  <a:ea typeface="华文中宋" panose="02010600040101010101" pitchFamily="2" charset="-122"/>
                </a:rPr>
                <a:t>：霍尔器件的灵敏度</a:t>
              </a:r>
            </a:p>
          </p:txBody>
        </p:sp>
        <p:graphicFrame>
          <p:nvGraphicFramePr>
            <p:cNvPr id="84" name="Object 81"/>
            <p:cNvGraphicFramePr>
              <a:graphicFrameLocks noChangeAspect="1"/>
            </p:cNvGraphicFramePr>
            <p:nvPr/>
          </p:nvGraphicFramePr>
          <p:xfrm>
            <a:off x="511" y="2395"/>
            <a:ext cx="645" cy="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38" name="Equation" r:id="rId16" imgW="571500" imgH="419100" progId="Equation.DSMT4">
                    <p:embed/>
                  </p:oleObj>
                </mc:Choice>
                <mc:Fallback>
                  <p:oleObj name="Equation" r:id="rId16" imgW="571500" imgH="419100" progId="Equation.DSMT4">
                    <p:embed/>
                    <p:pic>
                      <p:nvPicPr>
                        <p:cNvPr id="0" name="图片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" y="2395"/>
                          <a:ext cx="645" cy="4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1125" y="2477"/>
              <a:ext cx="166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000066"/>
                  </a:solidFill>
                  <a:ea typeface="华文中宋" panose="02010600040101010101" pitchFamily="2" charset="-122"/>
                </a:rPr>
                <a:t>：材料的霍尔系数</a:t>
              </a:r>
            </a:p>
          </p:txBody>
        </p:sp>
      </p:grpSp>
      <p:sp>
        <p:nvSpPr>
          <p:cNvPr id="88" name="Rectangle 70"/>
          <p:cNvSpPr>
            <a:spLocks noChangeArrowheads="1"/>
          </p:cNvSpPr>
          <p:nvPr/>
        </p:nvSpPr>
        <p:spPr bwMode="auto">
          <a:xfrm>
            <a:off x="574556" y="979970"/>
            <a:ext cx="218040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ea typeface="华文中宋" panose="02010600040101010101" pitchFamily="2" charset="-122"/>
              </a:rPr>
              <a:t>1</a:t>
            </a:r>
            <a:r>
              <a:rPr lang="zh-CN" altLang="en-US" sz="2800" b="1" dirty="0">
                <a:solidFill>
                  <a:srgbClr val="0000FF"/>
                </a:solidFill>
                <a:ea typeface="华文中宋" panose="02010600040101010101" pitchFamily="2" charset="-122"/>
              </a:rPr>
              <a:t>、霍尔电势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74141"/>
              </p:ext>
            </p:extLst>
          </p:nvPr>
        </p:nvGraphicFramePr>
        <p:xfrm>
          <a:off x="2354020" y="1526080"/>
          <a:ext cx="18383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9" name="Equation" r:id="rId18" imgW="761760" imgH="228600" progId="Equation.DSMT4">
                  <p:embed/>
                </p:oleObj>
              </mc:Choice>
              <mc:Fallback>
                <p:oleObj name="Equation" r:id="rId18" imgW="7617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354020" y="1526080"/>
                        <a:ext cx="1838325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982307" y="165290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</a:rPr>
              <a:t>洛伦兹力</a:t>
            </a:r>
          </a:p>
        </p:txBody>
      </p:sp>
      <p:graphicFrame>
        <p:nvGraphicFramePr>
          <p:cNvPr id="91" name="对象 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422987"/>
              </p:ext>
            </p:extLst>
          </p:nvPr>
        </p:nvGraphicFramePr>
        <p:xfrm>
          <a:off x="2396840" y="2071859"/>
          <a:ext cx="1887580" cy="82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0" name="Equation" r:id="rId20" imgW="901440" imgH="393480" progId="Equation.DSMT4">
                  <p:embed/>
                </p:oleObj>
              </mc:Choice>
              <mc:Fallback>
                <p:oleObj name="Equation" r:id="rId20" imgW="9014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396840" y="2071859"/>
                        <a:ext cx="1887580" cy="82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矩形 91"/>
          <p:cNvSpPr/>
          <p:nvPr/>
        </p:nvSpPr>
        <p:spPr>
          <a:xfrm>
            <a:off x="999298" y="229644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</a:rPr>
              <a:t>静电场力</a:t>
            </a:r>
            <a:endParaRPr lang="zh-CN" altLang="en-US" sz="2400" b="1" dirty="0">
              <a:solidFill>
                <a:srgbClr val="002060"/>
              </a:solidFill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80018" y="3148074"/>
            <a:ext cx="1204100" cy="3286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53456" y="2822586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 二力平衡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5044" y="357931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 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718551"/>
              </p:ext>
            </p:extLst>
          </p:nvPr>
        </p:nvGraphicFramePr>
        <p:xfrm>
          <a:off x="151230" y="3476688"/>
          <a:ext cx="1104556" cy="360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1" name="Equation" r:id="rId22" imgW="622080" imgH="203040" progId="Equation.DSMT4">
                  <p:embed/>
                </p:oleObj>
              </mc:Choice>
              <mc:Fallback>
                <p:oleObj name="Equation" r:id="rId22" imgW="6220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1230" y="3476688"/>
                        <a:ext cx="1104556" cy="360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Rectangle 70"/>
          <p:cNvSpPr>
            <a:spLocks noChangeArrowheads="1"/>
          </p:cNvSpPr>
          <p:nvPr/>
        </p:nvSpPr>
        <p:spPr bwMode="auto">
          <a:xfrm>
            <a:off x="4809059" y="4270939"/>
            <a:ext cx="325762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ea typeface="华文中宋" panose="02010600040101010101" pitchFamily="2" charset="-122"/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  <a:ea typeface="华文中宋" panose="02010600040101010101" pitchFamily="2" charset="-122"/>
              </a:rPr>
              <a:t>、样品的导电类型</a:t>
            </a:r>
          </a:p>
        </p:txBody>
      </p:sp>
      <p:sp>
        <p:nvSpPr>
          <p:cNvPr id="97" name="Rectangle 72"/>
          <p:cNvSpPr>
            <a:spLocks noChangeArrowheads="1"/>
          </p:cNvSpPr>
          <p:nvPr/>
        </p:nvSpPr>
        <p:spPr bwMode="auto">
          <a:xfrm>
            <a:off x="4798740" y="4909013"/>
            <a:ext cx="40481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型</a:t>
            </a:r>
            <a:r>
              <a:rPr lang="zh-CN" altLang="en-US" sz="2000" b="1" dirty="0" smtClean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：在</a:t>
            </a:r>
            <a:r>
              <a:rPr lang="zh-CN" altLang="en-US" sz="20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如图条件下，</a:t>
            </a:r>
            <a:r>
              <a:rPr lang="en-US" altLang="zh-CN" sz="20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0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点高于</a:t>
            </a:r>
            <a:r>
              <a:rPr lang="en-US" altLang="zh-CN" sz="20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B</a:t>
            </a:r>
            <a:endParaRPr lang="en-US" altLang="zh-CN" sz="2000" b="1" dirty="0">
              <a:solidFill>
                <a:srgbClr val="000066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Rectangle 71"/>
          <p:cNvSpPr>
            <a:spLocks noChangeArrowheads="1"/>
          </p:cNvSpPr>
          <p:nvPr/>
        </p:nvSpPr>
        <p:spPr bwMode="auto">
          <a:xfrm>
            <a:off x="4787673" y="5405378"/>
            <a:ext cx="397985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</a:t>
            </a:r>
            <a:r>
              <a:rPr lang="zh-CN" altLang="en-US" sz="20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型</a:t>
            </a:r>
            <a:r>
              <a:rPr lang="zh-CN" altLang="en-US" sz="2000" b="1" dirty="0" smtClean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：在</a:t>
            </a:r>
            <a:r>
              <a:rPr lang="zh-CN" altLang="en-US" sz="20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如图条件下，</a:t>
            </a:r>
            <a:r>
              <a:rPr lang="zh-CN" altLang="en-US" sz="20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Ｂ</a:t>
            </a:r>
            <a:r>
              <a:rPr lang="zh-CN" altLang="en-US" sz="20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点高于</a:t>
            </a:r>
            <a:r>
              <a:rPr lang="zh-CN" altLang="en-US" sz="20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Ａ</a:t>
            </a:r>
            <a:endParaRPr lang="zh-CN" altLang="en-US" sz="2000" b="1" dirty="0">
              <a:solidFill>
                <a:srgbClr val="00006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52"/>
          <p:cNvGraphicFramePr>
            <a:graphicFrameLocks noChangeAspect="1"/>
          </p:cNvGraphicFramePr>
          <p:nvPr/>
        </p:nvGraphicFramePr>
        <p:xfrm>
          <a:off x="3635896" y="925624"/>
          <a:ext cx="1687513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" name="Equation" r:id="rId4" imgW="17373600" imgH="5486400" progId="Equation.DSMT4">
                  <p:embed/>
                </p:oleObj>
              </mc:Choice>
              <mc:Fallback>
                <p:oleObj name="Equation" r:id="rId4" imgW="17373600" imgH="5486400" progId="Equation.DSMT4">
                  <p:embed/>
                  <p:pic>
                    <p:nvPicPr>
                      <p:cNvPr id="0" name="图片 9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925624"/>
                        <a:ext cx="1687513" cy="531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9"/>
          <p:cNvSpPr/>
          <p:nvPr/>
        </p:nvSpPr>
        <p:spPr>
          <a:xfrm>
            <a:off x="262402" y="989588"/>
            <a:ext cx="2797430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ea typeface="华文中宋" panose="02010600040101010101" pitchFamily="2" charset="-122"/>
              </a:rPr>
              <a:t>1</a:t>
            </a:r>
            <a:r>
              <a:rPr lang="zh-CN" altLang="en-US" sz="2800" b="1" dirty="0">
                <a:solidFill>
                  <a:srgbClr val="0000FF"/>
                </a:solidFill>
                <a:ea typeface="华文中宋" panose="02010600040101010101" pitchFamily="2" charset="-122"/>
              </a:rPr>
              <a:t>、控制变量法</a:t>
            </a:r>
            <a:endParaRPr lang="en-US" altLang="zh-CN" sz="2800" b="1" dirty="0">
              <a:solidFill>
                <a:srgbClr val="0000FF"/>
              </a:solidFill>
              <a:ea typeface="华文中宋" panose="02010600040101010101" pitchFamily="2" charset="-122"/>
            </a:endParaRPr>
          </a:p>
        </p:txBody>
      </p:sp>
      <p:sp>
        <p:nvSpPr>
          <p:cNvPr id="6" name="Rectangle 76"/>
          <p:cNvSpPr>
            <a:spLocks noChangeArrowheads="1"/>
          </p:cNvSpPr>
          <p:nvPr/>
        </p:nvSpPr>
        <p:spPr bwMode="auto">
          <a:xfrm>
            <a:off x="107504" y="1946474"/>
            <a:ext cx="67687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）控制</a:t>
            </a:r>
            <a:r>
              <a:rPr lang="en-US" altLang="zh-CN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B 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不变，研究</a:t>
            </a:r>
            <a:r>
              <a:rPr lang="en-US" altLang="zh-CN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V</a:t>
            </a:r>
            <a:r>
              <a:rPr lang="en-US" altLang="zh-CN" sz="2400" b="1" i="1" baseline="-250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和工作电流</a:t>
            </a:r>
            <a:r>
              <a:rPr lang="en-US" altLang="zh-CN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 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的关系．</a:t>
            </a:r>
          </a:p>
        </p:txBody>
      </p:sp>
      <p:sp>
        <p:nvSpPr>
          <p:cNvPr id="7" name="Rectangle 76"/>
          <p:cNvSpPr>
            <a:spLocks noChangeArrowheads="1"/>
          </p:cNvSpPr>
          <p:nvPr/>
        </p:nvSpPr>
        <p:spPr bwMode="auto">
          <a:xfrm>
            <a:off x="155562" y="2469709"/>
            <a:ext cx="79208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）控制工作电流</a:t>
            </a:r>
            <a:r>
              <a:rPr lang="en-US" altLang="zh-CN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不变，研究</a:t>
            </a:r>
            <a:r>
              <a:rPr lang="en-US" altLang="zh-CN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V</a:t>
            </a:r>
            <a:r>
              <a:rPr lang="en-US" altLang="zh-CN" sz="2400" b="1" i="1" baseline="-250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和磁感应强度</a:t>
            </a:r>
            <a:r>
              <a:rPr lang="en-US" altLang="zh-CN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B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的关系</a:t>
            </a:r>
          </a:p>
        </p:txBody>
      </p:sp>
      <p:sp>
        <p:nvSpPr>
          <p:cNvPr id="8" name="Rectangle 46"/>
          <p:cNvSpPr/>
          <p:nvPr/>
        </p:nvSpPr>
        <p:spPr>
          <a:xfrm>
            <a:off x="233362" y="115888"/>
            <a:ext cx="7651005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二、实验原理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4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24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、霍尔器件的输出特性测量</a:t>
            </a:r>
          </a:p>
        </p:txBody>
      </p:sp>
      <p:grpSp>
        <p:nvGrpSpPr>
          <p:cNvPr id="9" name="Group 45"/>
          <p:cNvGrpSpPr/>
          <p:nvPr/>
        </p:nvGrpSpPr>
        <p:grpSpPr bwMode="auto">
          <a:xfrm>
            <a:off x="4721225" y="3074369"/>
            <a:ext cx="4321175" cy="1935162"/>
            <a:chOff x="2699" y="2614"/>
            <a:chExt cx="2722" cy="1219"/>
          </a:xfrm>
        </p:grpSpPr>
        <p:grpSp>
          <p:nvGrpSpPr>
            <p:cNvPr id="10" name="Group 46"/>
            <p:cNvGrpSpPr/>
            <p:nvPr/>
          </p:nvGrpSpPr>
          <p:grpSpPr bwMode="auto">
            <a:xfrm>
              <a:off x="3530" y="3054"/>
              <a:ext cx="1547" cy="564"/>
              <a:chOff x="3376" y="2957"/>
              <a:chExt cx="1852" cy="927"/>
            </a:xfrm>
          </p:grpSpPr>
          <p:sp>
            <p:nvSpPr>
              <p:cNvPr id="25" name="Rectangle 47"/>
              <p:cNvSpPr>
                <a:spLocks noChangeArrowheads="1"/>
              </p:cNvSpPr>
              <p:nvPr/>
            </p:nvSpPr>
            <p:spPr bwMode="auto">
              <a:xfrm>
                <a:off x="3376" y="2957"/>
                <a:ext cx="1852" cy="927"/>
              </a:xfrm>
              <a:prstGeom prst="rect">
                <a:avLst/>
              </a:prstGeom>
              <a:solidFill>
                <a:srgbClr val="00CCFF">
                  <a:alpha val="70000"/>
                </a:srgbClr>
              </a:solidFill>
              <a:ln w="9525">
                <a:solidFill>
                  <a:schemeClr val="tx2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Line 48"/>
              <p:cNvSpPr>
                <a:spLocks noChangeShapeType="1"/>
              </p:cNvSpPr>
              <p:nvPr/>
            </p:nvSpPr>
            <p:spPr bwMode="auto">
              <a:xfrm>
                <a:off x="3593" y="2957"/>
                <a:ext cx="0" cy="927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dash"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Line 49"/>
              <p:cNvSpPr>
                <a:spLocks noChangeShapeType="1"/>
              </p:cNvSpPr>
              <p:nvPr/>
            </p:nvSpPr>
            <p:spPr bwMode="auto">
              <a:xfrm>
                <a:off x="3829" y="2957"/>
                <a:ext cx="0" cy="927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dash"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Line 50"/>
              <p:cNvSpPr>
                <a:spLocks noChangeShapeType="1"/>
              </p:cNvSpPr>
              <p:nvPr/>
            </p:nvSpPr>
            <p:spPr bwMode="auto">
              <a:xfrm>
                <a:off x="4066" y="2957"/>
                <a:ext cx="0" cy="927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dash"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Line 51"/>
              <p:cNvSpPr>
                <a:spLocks noChangeShapeType="1"/>
              </p:cNvSpPr>
              <p:nvPr/>
            </p:nvSpPr>
            <p:spPr bwMode="auto">
              <a:xfrm>
                <a:off x="4303" y="2957"/>
                <a:ext cx="0" cy="927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dash"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Line 52"/>
              <p:cNvSpPr>
                <a:spLocks noChangeShapeType="1"/>
              </p:cNvSpPr>
              <p:nvPr/>
            </p:nvSpPr>
            <p:spPr bwMode="auto">
              <a:xfrm>
                <a:off x="4540" y="2957"/>
                <a:ext cx="0" cy="927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dash"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Line 53"/>
              <p:cNvSpPr>
                <a:spLocks noChangeShapeType="1"/>
              </p:cNvSpPr>
              <p:nvPr/>
            </p:nvSpPr>
            <p:spPr bwMode="auto">
              <a:xfrm>
                <a:off x="4777" y="2957"/>
                <a:ext cx="0" cy="927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dash"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Line 54"/>
              <p:cNvSpPr>
                <a:spLocks noChangeShapeType="1"/>
              </p:cNvSpPr>
              <p:nvPr/>
            </p:nvSpPr>
            <p:spPr bwMode="auto">
              <a:xfrm>
                <a:off x="5014" y="2957"/>
                <a:ext cx="0" cy="927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dash"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" name="Arc 55"/>
            <p:cNvSpPr/>
            <p:nvPr/>
          </p:nvSpPr>
          <p:spPr bwMode="auto">
            <a:xfrm>
              <a:off x="4221" y="2981"/>
              <a:ext cx="136" cy="68"/>
            </a:xfrm>
            <a:custGeom>
              <a:avLst/>
              <a:gdLst>
                <a:gd name="G0" fmla="+- 21564 0 0"/>
                <a:gd name="G1" fmla="+- 21600 0 0"/>
                <a:gd name="G2" fmla="+- 21600 0 0"/>
                <a:gd name="T0" fmla="*/ 0 w 43164"/>
                <a:gd name="T1" fmla="*/ 20354 h 21600"/>
                <a:gd name="T2" fmla="*/ 43164 w 43164"/>
                <a:gd name="T3" fmla="*/ 21600 h 21600"/>
                <a:gd name="T4" fmla="*/ 21564 w 43164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64" h="21600" fill="none" extrusionOk="0">
                  <a:moveTo>
                    <a:pt x="-1" y="20353"/>
                  </a:moveTo>
                  <a:cubicBezTo>
                    <a:pt x="660" y="8927"/>
                    <a:pt x="10118" y="0"/>
                    <a:pt x="21564" y="0"/>
                  </a:cubicBezTo>
                  <a:cubicBezTo>
                    <a:pt x="33493" y="0"/>
                    <a:pt x="43164" y="9670"/>
                    <a:pt x="43164" y="21600"/>
                  </a:cubicBezTo>
                </a:path>
                <a:path w="43164" h="21600" stroke="0" extrusionOk="0">
                  <a:moveTo>
                    <a:pt x="-1" y="20353"/>
                  </a:moveTo>
                  <a:cubicBezTo>
                    <a:pt x="660" y="8927"/>
                    <a:pt x="10118" y="0"/>
                    <a:pt x="21564" y="0"/>
                  </a:cubicBezTo>
                  <a:cubicBezTo>
                    <a:pt x="33493" y="0"/>
                    <a:pt x="43164" y="9670"/>
                    <a:pt x="43164" y="21600"/>
                  </a:cubicBezTo>
                  <a:lnTo>
                    <a:pt x="21564" y="21600"/>
                  </a:lnTo>
                  <a:close/>
                </a:path>
              </a:pathLst>
            </a:custGeom>
            <a:solidFill>
              <a:srgbClr val="00CCFF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Arc 56"/>
            <p:cNvSpPr/>
            <p:nvPr/>
          </p:nvSpPr>
          <p:spPr bwMode="auto">
            <a:xfrm rot="10800000">
              <a:off x="4231" y="3624"/>
              <a:ext cx="136" cy="68"/>
            </a:xfrm>
            <a:custGeom>
              <a:avLst/>
              <a:gdLst>
                <a:gd name="G0" fmla="+- 21564 0 0"/>
                <a:gd name="G1" fmla="+- 21600 0 0"/>
                <a:gd name="G2" fmla="+- 21600 0 0"/>
                <a:gd name="T0" fmla="*/ 0 w 43164"/>
                <a:gd name="T1" fmla="*/ 20354 h 21600"/>
                <a:gd name="T2" fmla="*/ 43164 w 43164"/>
                <a:gd name="T3" fmla="*/ 21600 h 21600"/>
                <a:gd name="T4" fmla="*/ 21564 w 43164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64" h="21600" fill="none" extrusionOk="0">
                  <a:moveTo>
                    <a:pt x="-1" y="20353"/>
                  </a:moveTo>
                  <a:cubicBezTo>
                    <a:pt x="660" y="8927"/>
                    <a:pt x="10118" y="0"/>
                    <a:pt x="21564" y="0"/>
                  </a:cubicBezTo>
                  <a:cubicBezTo>
                    <a:pt x="33493" y="0"/>
                    <a:pt x="43164" y="9670"/>
                    <a:pt x="43164" y="21600"/>
                  </a:cubicBezTo>
                </a:path>
                <a:path w="43164" h="21600" stroke="0" extrusionOk="0">
                  <a:moveTo>
                    <a:pt x="-1" y="20353"/>
                  </a:moveTo>
                  <a:cubicBezTo>
                    <a:pt x="660" y="8927"/>
                    <a:pt x="10118" y="0"/>
                    <a:pt x="21564" y="0"/>
                  </a:cubicBezTo>
                  <a:cubicBezTo>
                    <a:pt x="33493" y="0"/>
                    <a:pt x="43164" y="9670"/>
                    <a:pt x="43164" y="21600"/>
                  </a:cubicBezTo>
                  <a:lnTo>
                    <a:pt x="21564" y="21600"/>
                  </a:lnTo>
                  <a:close/>
                </a:path>
              </a:pathLst>
            </a:custGeom>
            <a:solidFill>
              <a:srgbClr val="00CCFF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Arc 57"/>
            <p:cNvSpPr/>
            <p:nvPr/>
          </p:nvSpPr>
          <p:spPr bwMode="auto">
            <a:xfrm rot="15937976">
              <a:off x="3428" y="3328"/>
              <a:ext cx="136" cy="68"/>
            </a:xfrm>
            <a:custGeom>
              <a:avLst/>
              <a:gdLst>
                <a:gd name="G0" fmla="+- 21572 0 0"/>
                <a:gd name="G1" fmla="+- 21600 0 0"/>
                <a:gd name="G2" fmla="+- 21600 0 0"/>
                <a:gd name="T0" fmla="*/ 0 w 43172"/>
                <a:gd name="T1" fmla="*/ 20500 h 21600"/>
                <a:gd name="T2" fmla="*/ 43172 w 43172"/>
                <a:gd name="T3" fmla="*/ 21600 h 21600"/>
                <a:gd name="T4" fmla="*/ 21572 w 4317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21600" fill="none" extrusionOk="0">
                  <a:moveTo>
                    <a:pt x="0" y="20500"/>
                  </a:moveTo>
                  <a:cubicBezTo>
                    <a:pt x="585" y="9013"/>
                    <a:pt x="10070" y="0"/>
                    <a:pt x="21572" y="0"/>
                  </a:cubicBezTo>
                  <a:cubicBezTo>
                    <a:pt x="33501" y="0"/>
                    <a:pt x="43172" y="9670"/>
                    <a:pt x="43172" y="21600"/>
                  </a:cubicBezTo>
                </a:path>
                <a:path w="43172" h="21600" stroke="0" extrusionOk="0">
                  <a:moveTo>
                    <a:pt x="0" y="20500"/>
                  </a:moveTo>
                  <a:cubicBezTo>
                    <a:pt x="585" y="9013"/>
                    <a:pt x="10070" y="0"/>
                    <a:pt x="21572" y="0"/>
                  </a:cubicBezTo>
                  <a:cubicBezTo>
                    <a:pt x="33501" y="0"/>
                    <a:pt x="43172" y="9670"/>
                    <a:pt x="43172" y="21600"/>
                  </a:cubicBezTo>
                  <a:lnTo>
                    <a:pt x="21572" y="21600"/>
                  </a:lnTo>
                  <a:close/>
                </a:path>
              </a:pathLst>
            </a:custGeom>
            <a:solidFill>
              <a:srgbClr val="00CCFF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Arc 58"/>
            <p:cNvSpPr/>
            <p:nvPr/>
          </p:nvSpPr>
          <p:spPr bwMode="auto">
            <a:xfrm rot="5400000">
              <a:off x="5043" y="3328"/>
              <a:ext cx="136" cy="68"/>
            </a:xfrm>
            <a:custGeom>
              <a:avLst/>
              <a:gdLst>
                <a:gd name="G0" fmla="+- 21572 0 0"/>
                <a:gd name="G1" fmla="+- 21600 0 0"/>
                <a:gd name="G2" fmla="+- 21600 0 0"/>
                <a:gd name="T0" fmla="*/ 0 w 43172"/>
                <a:gd name="T1" fmla="*/ 20500 h 21600"/>
                <a:gd name="T2" fmla="*/ 43172 w 43172"/>
                <a:gd name="T3" fmla="*/ 21600 h 21600"/>
                <a:gd name="T4" fmla="*/ 21572 w 4317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21600" fill="none" extrusionOk="0">
                  <a:moveTo>
                    <a:pt x="0" y="20500"/>
                  </a:moveTo>
                  <a:cubicBezTo>
                    <a:pt x="585" y="9013"/>
                    <a:pt x="10070" y="0"/>
                    <a:pt x="21572" y="0"/>
                  </a:cubicBezTo>
                  <a:cubicBezTo>
                    <a:pt x="33501" y="0"/>
                    <a:pt x="43172" y="9670"/>
                    <a:pt x="43172" y="21600"/>
                  </a:cubicBezTo>
                </a:path>
                <a:path w="43172" h="21600" stroke="0" extrusionOk="0">
                  <a:moveTo>
                    <a:pt x="0" y="20500"/>
                  </a:moveTo>
                  <a:cubicBezTo>
                    <a:pt x="585" y="9013"/>
                    <a:pt x="10070" y="0"/>
                    <a:pt x="21572" y="0"/>
                  </a:cubicBezTo>
                  <a:cubicBezTo>
                    <a:pt x="33501" y="0"/>
                    <a:pt x="43172" y="9670"/>
                    <a:pt x="43172" y="21600"/>
                  </a:cubicBezTo>
                  <a:lnTo>
                    <a:pt x="21572" y="21600"/>
                  </a:lnTo>
                  <a:close/>
                </a:path>
              </a:pathLst>
            </a:custGeom>
            <a:solidFill>
              <a:srgbClr val="00CCFF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59"/>
            <p:cNvSpPr>
              <a:spLocks noChangeShapeType="1"/>
            </p:cNvSpPr>
            <p:nvPr/>
          </p:nvSpPr>
          <p:spPr bwMode="auto">
            <a:xfrm>
              <a:off x="3335" y="3358"/>
              <a:ext cx="1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60"/>
            <p:cNvSpPr>
              <a:spLocks noChangeShapeType="1"/>
            </p:cNvSpPr>
            <p:nvPr/>
          </p:nvSpPr>
          <p:spPr bwMode="auto">
            <a:xfrm>
              <a:off x="5162" y="3358"/>
              <a:ext cx="1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61"/>
            <p:cNvSpPr>
              <a:spLocks noChangeShapeType="1"/>
            </p:cNvSpPr>
            <p:nvPr/>
          </p:nvSpPr>
          <p:spPr bwMode="auto">
            <a:xfrm flipV="1">
              <a:off x="4295" y="2840"/>
              <a:ext cx="0" cy="1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62"/>
            <p:cNvSpPr>
              <a:spLocks noChangeShapeType="1"/>
            </p:cNvSpPr>
            <p:nvPr/>
          </p:nvSpPr>
          <p:spPr bwMode="auto">
            <a:xfrm flipV="1">
              <a:off x="4295" y="3692"/>
              <a:ext cx="0" cy="1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63"/>
            <p:cNvSpPr/>
            <p:nvPr/>
          </p:nvSpPr>
          <p:spPr bwMode="auto">
            <a:xfrm>
              <a:off x="4286" y="2840"/>
              <a:ext cx="817" cy="499"/>
            </a:xfrm>
            <a:custGeom>
              <a:avLst/>
              <a:gdLst>
                <a:gd name="T0" fmla="*/ 0 w 817"/>
                <a:gd name="T1" fmla="*/ 499 h 499"/>
                <a:gd name="T2" fmla="*/ 408 w 817"/>
                <a:gd name="T3" fmla="*/ 0 h 499"/>
                <a:gd name="T4" fmla="*/ 817 w 817"/>
                <a:gd name="T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7" h="499">
                  <a:moveTo>
                    <a:pt x="0" y="499"/>
                  </a:moveTo>
                  <a:lnTo>
                    <a:pt x="408" y="0"/>
                  </a:lnTo>
                  <a:lnTo>
                    <a:pt x="817" y="0"/>
                  </a:lnTo>
                </a:path>
              </a:pathLst>
            </a:custGeom>
            <a:noFill/>
            <a:ln w="9525">
              <a:solidFill>
                <a:srgbClr val="FF33CC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64"/>
            <p:cNvSpPr/>
            <p:nvPr/>
          </p:nvSpPr>
          <p:spPr bwMode="auto">
            <a:xfrm>
              <a:off x="3742" y="2886"/>
              <a:ext cx="544" cy="90"/>
            </a:xfrm>
            <a:custGeom>
              <a:avLst/>
              <a:gdLst>
                <a:gd name="T0" fmla="*/ 998 w 998"/>
                <a:gd name="T1" fmla="*/ 136 h 136"/>
                <a:gd name="T2" fmla="*/ 545 w 998"/>
                <a:gd name="T3" fmla="*/ 0 h 136"/>
                <a:gd name="T4" fmla="*/ 0 w 998"/>
                <a:gd name="T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8" h="136">
                  <a:moveTo>
                    <a:pt x="998" y="136"/>
                  </a:moveTo>
                  <a:lnTo>
                    <a:pt x="545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33CC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65"/>
            <p:cNvSpPr/>
            <p:nvPr/>
          </p:nvSpPr>
          <p:spPr bwMode="auto">
            <a:xfrm>
              <a:off x="3107" y="3203"/>
              <a:ext cx="408" cy="136"/>
            </a:xfrm>
            <a:custGeom>
              <a:avLst/>
              <a:gdLst>
                <a:gd name="T0" fmla="*/ 726 w 726"/>
                <a:gd name="T1" fmla="*/ 136 h 136"/>
                <a:gd name="T2" fmla="*/ 272 w 726"/>
                <a:gd name="T3" fmla="*/ 0 h 136"/>
                <a:gd name="T4" fmla="*/ 0 w 726"/>
                <a:gd name="T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6" h="136">
                  <a:moveTo>
                    <a:pt x="726" y="136"/>
                  </a:moveTo>
                  <a:lnTo>
                    <a:pt x="272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33CC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Text Box 66"/>
            <p:cNvSpPr txBox="1">
              <a:spLocks noChangeArrowheads="1"/>
            </p:cNvSpPr>
            <p:nvPr/>
          </p:nvSpPr>
          <p:spPr bwMode="auto">
            <a:xfrm>
              <a:off x="4604" y="2614"/>
              <a:ext cx="8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rgbClr val="FF3399"/>
                  </a:solidFill>
                  <a:ea typeface="华文中宋" panose="02010600040101010101" pitchFamily="2" charset="-122"/>
                </a:rPr>
                <a:t>等位面</a:t>
              </a:r>
            </a:p>
          </p:txBody>
        </p:sp>
        <p:sp>
          <p:nvSpPr>
            <p:cNvPr id="23" name="Text Box 67"/>
            <p:cNvSpPr txBox="1">
              <a:spLocks noChangeArrowheads="1"/>
            </p:cNvSpPr>
            <p:nvPr/>
          </p:nvSpPr>
          <p:spPr bwMode="auto">
            <a:xfrm>
              <a:off x="3515" y="2659"/>
              <a:ext cx="8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rgbClr val="FF3399"/>
                  </a:solidFill>
                  <a:ea typeface="华文中宋" panose="02010600040101010101" pitchFamily="2" charset="-122"/>
                </a:rPr>
                <a:t>电压端</a:t>
              </a:r>
            </a:p>
          </p:txBody>
        </p:sp>
        <p:sp>
          <p:nvSpPr>
            <p:cNvPr id="24" name="Text Box 68"/>
            <p:cNvSpPr txBox="1">
              <a:spLocks noChangeArrowheads="1"/>
            </p:cNvSpPr>
            <p:nvPr/>
          </p:nvSpPr>
          <p:spPr bwMode="auto">
            <a:xfrm>
              <a:off x="2699" y="2976"/>
              <a:ext cx="8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rgbClr val="FF3399"/>
                  </a:solidFill>
                  <a:ea typeface="华文中宋" panose="02010600040101010101" pitchFamily="2" charset="-122"/>
                </a:rPr>
                <a:t>电流端</a:t>
              </a:r>
            </a:p>
          </p:txBody>
        </p:sp>
      </p:grpSp>
      <p:sp>
        <p:nvSpPr>
          <p:cNvPr id="33" name="Text Box 69"/>
          <p:cNvSpPr txBox="1">
            <a:spLocks noChangeArrowheads="1"/>
          </p:cNvSpPr>
          <p:nvPr/>
        </p:nvSpPr>
        <p:spPr bwMode="auto">
          <a:xfrm>
            <a:off x="244600" y="3221213"/>
            <a:ext cx="29098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ea typeface="华文中宋" panose="02010600040101010101" pitchFamily="2" charset="-122"/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  <a:ea typeface="华文中宋" panose="02010600040101010101" pitchFamily="2" charset="-122"/>
              </a:rPr>
              <a:t>、附加电动势</a:t>
            </a:r>
          </a:p>
        </p:txBody>
      </p:sp>
      <p:sp>
        <p:nvSpPr>
          <p:cNvPr id="34" name="Rectangle 70"/>
          <p:cNvSpPr>
            <a:spLocks noChangeArrowheads="1"/>
          </p:cNvSpPr>
          <p:nvPr/>
        </p:nvSpPr>
        <p:spPr bwMode="auto">
          <a:xfrm>
            <a:off x="820863" y="3813350"/>
            <a:ext cx="323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66"/>
                </a:solidFill>
                <a:ea typeface="华文中宋" panose="02010600040101010101" pitchFamily="2" charset="-122"/>
              </a:rPr>
              <a:t>电热（爱廷豪森效应）</a:t>
            </a:r>
          </a:p>
        </p:txBody>
      </p:sp>
      <p:sp>
        <p:nvSpPr>
          <p:cNvPr id="35" name="Rectangle 71"/>
          <p:cNvSpPr>
            <a:spLocks noChangeArrowheads="1"/>
          </p:cNvSpPr>
          <p:nvPr/>
        </p:nvSpPr>
        <p:spPr bwMode="auto">
          <a:xfrm>
            <a:off x="820863" y="4302300"/>
            <a:ext cx="506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66"/>
                </a:solidFill>
                <a:ea typeface="华文中宋" panose="02010600040101010101" pitchFamily="2" charset="-122"/>
              </a:rPr>
              <a:t>温差（能斯特效应里纪勒杜克效应）</a:t>
            </a:r>
          </a:p>
        </p:txBody>
      </p:sp>
      <p:sp>
        <p:nvSpPr>
          <p:cNvPr id="36" name="Rectangle 72"/>
          <p:cNvSpPr>
            <a:spLocks noChangeArrowheads="1"/>
          </p:cNvSpPr>
          <p:nvPr/>
        </p:nvSpPr>
        <p:spPr bwMode="auto">
          <a:xfrm>
            <a:off x="820863" y="4821413"/>
            <a:ext cx="3536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66"/>
                </a:solidFill>
                <a:ea typeface="华文中宋" panose="02010600040101010101" pitchFamily="2" charset="-122"/>
              </a:rPr>
              <a:t>不等电位差（零位误差）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84"/>
          <p:cNvSpPr/>
          <p:nvPr/>
        </p:nvSpPr>
        <p:spPr>
          <a:xfrm>
            <a:off x="2195513" y="15573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8" name="Text Box 4"/>
          <p:cNvSpPr txBox="1">
            <a:spLocks noChangeArrowheads="1"/>
          </p:cNvSpPr>
          <p:nvPr/>
        </p:nvSpPr>
        <p:spPr bwMode="auto">
          <a:xfrm>
            <a:off x="504081" y="842380"/>
            <a:ext cx="5327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ea typeface="华文中宋" panose="02010600040101010101" pitchFamily="2" charset="-122"/>
              </a:rPr>
              <a:t>3</a:t>
            </a:r>
            <a:r>
              <a:rPr lang="zh-CN" altLang="en-US" sz="2800" b="1" dirty="0">
                <a:solidFill>
                  <a:srgbClr val="0000FF"/>
                </a:solidFill>
                <a:ea typeface="华文中宋" panose="02010600040101010101" pitchFamily="2" charset="-122"/>
              </a:rPr>
              <a:t>、对称测量法消除附加电动势</a:t>
            </a:r>
          </a:p>
        </p:txBody>
      </p:sp>
      <p:sp>
        <p:nvSpPr>
          <p:cNvPr id="89" name="Rectangle 5"/>
          <p:cNvSpPr>
            <a:spLocks noChangeArrowheads="1"/>
          </p:cNvSpPr>
          <p:nvPr/>
        </p:nvSpPr>
        <p:spPr bwMode="auto">
          <a:xfrm>
            <a:off x="550430" y="1395634"/>
            <a:ext cx="798201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通过改变磁场的方向或改变霍尔电流的方向，即分别测量四组不同方向的</a:t>
            </a:r>
            <a:r>
              <a:rPr lang="en-US" altLang="zh-CN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baseline="-250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B 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组合的</a:t>
            </a:r>
            <a:r>
              <a:rPr lang="en-US" altLang="zh-CN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400" b="1" i="1" baseline="-250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AA</a:t>
            </a:r>
            <a:r>
              <a:rPr lang="en-US" altLang="zh-CN" sz="2400" b="1" baseline="-250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，然后求平均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98" name="Object 14"/>
          <p:cNvGraphicFramePr>
            <a:graphicFrameLocks noChangeAspect="1"/>
          </p:cNvGraphicFramePr>
          <p:nvPr/>
        </p:nvGraphicFramePr>
        <p:xfrm>
          <a:off x="2596490" y="2278274"/>
          <a:ext cx="3021456" cy="733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公式" r:id="rId4" imgW="1333500" imgH="393700" progId="Equation.3">
                  <p:embed/>
                </p:oleObj>
              </mc:Choice>
              <mc:Fallback>
                <p:oleObj name="公式" r:id="rId4" imgW="1333500" imgH="393700" progId="Equation.3">
                  <p:embed/>
                  <p:pic>
                    <p:nvPicPr>
                      <p:cNvPr id="0" name="图片 9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6490" y="2278274"/>
                        <a:ext cx="3021456" cy="733231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86"/>
          <p:cNvGrpSpPr/>
          <p:nvPr/>
        </p:nvGrpSpPr>
        <p:grpSpPr bwMode="auto">
          <a:xfrm>
            <a:off x="523130" y="2970968"/>
            <a:ext cx="8369300" cy="3125784"/>
            <a:chOff x="658" y="1993"/>
            <a:chExt cx="5272" cy="1969"/>
          </a:xfrm>
        </p:grpSpPr>
        <p:sp>
          <p:nvSpPr>
            <p:cNvPr id="20" name="Rectangle 73"/>
            <p:cNvSpPr>
              <a:spLocks noChangeArrowheads="1"/>
            </p:cNvSpPr>
            <p:nvPr/>
          </p:nvSpPr>
          <p:spPr bwMode="auto">
            <a:xfrm>
              <a:off x="663" y="1993"/>
              <a:ext cx="5267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zh-CN" altLang="en-US" sz="2400" b="1" dirty="0">
                  <a:solidFill>
                    <a:schemeClr val="tx2"/>
                  </a:solidFill>
                </a:rPr>
                <a:t>例如：能斯特（</a:t>
              </a:r>
              <a:r>
                <a:rPr lang="en-US" altLang="zh-CN" sz="2400" b="1" dirty="0">
                  <a:solidFill>
                    <a:schemeClr val="tx2"/>
                  </a:solidFill>
                </a:rPr>
                <a:t>Nernst</a:t>
              </a:r>
              <a:r>
                <a:rPr lang="zh-CN" altLang="en-US" sz="2400" b="1" dirty="0">
                  <a:solidFill>
                    <a:schemeClr val="tx2"/>
                  </a:solidFill>
                </a:rPr>
                <a:t>）效应引起的</a:t>
              </a:r>
              <a:r>
                <a:rPr lang="en-US" altLang="zh-CN" sz="24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V</a:t>
              </a:r>
              <a:r>
                <a:rPr lang="en-US" altLang="zh-CN" sz="24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N </a:t>
              </a:r>
              <a:r>
                <a:rPr lang="zh-CN" altLang="en-US" sz="2400" b="1" dirty="0">
                  <a:solidFill>
                    <a:schemeClr val="tx2"/>
                  </a:solidFill>
                </a:rPr>
                <a:t>的方向仅与</a:t>
              </a:r>
              <a:r>
                <a:rPr lang="en-US" altLang="zh-CN" sz="24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B </a:t>
              </a:r>
              <a:r>
                <a:rPr lang="zh-CN" altLang="en-US" sz="2400" b="1" dirty="0">
                  <a:solidFill>
                    <a:schemeClr val="tx2"/>
                  </a:solidFill>
                </a:rPr>
                <a:t>的方向有关</a:t>
              </a:r>
              <a:r>
                <a:rPr lang="zh-CN" altLang="en-US" sz="2400" b="1" dirty="0">
                  <a:solidFill>
                    <a:srgbClr val="000066"/>
                  </a:solidFill>
                </a:rPr>
                <a:t>。</a:t>
              </a:r>
              <a:r>
                <a:rPr lang="zh-CN" altLang="en-US" sz="2400" b="1" dirty="0"/>
                <a:t> </a:t>
              </a:r>
            </a:p>
          </p:txBody>
        </p:sp>
        <p:sp>
          <p:nvSpPr>
            <p:cNvPr id="21" name="Rectangle 76"/>
            <p:cNvSpPr>
              <a:spLocks noChangeArrowheads="1"/>
            </p:cNvSpPr>
            <p:nvPr/>
          </p:nvSpPr>
          <p:spPr bwMode="auto">
            <a:xfrm>
              <a:off x="2222" y="2449"/>
              <a:ext cx="174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en-US" altLang="zh-CN" sz="2400" b="1" i="1" dirty="0">
                  <a:solidFill>
                    <a:srgbClr val="3333FF"/>
                  </a:solidFill>
                  <a:latin typeface="Times New Roman" panose="02020603050405020304" pitchFamily="18" charset="0"/>
                </a:rPr>
                <a:t>+ </a:t>
              </a:r>
              <a:r>
                <a:rPr lang="en-US" altLang="zh-CN" sz="2400" b="1" i="1" dirty="0" err="1">
                  <a:solidFill>
                    <a:srgbClr val="3333FF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400" b="1" i="1" baseline="-25000" dirty="0" err="1">
                  <a:solidFill>
                    <a:srgbClr val="3333FF"/>
                  </a:solidFill>
                  <a:latin typeface="Times New Roman" panose="02020603050405020304" pitchFamily="18" charset="0"/>
                </a:rPr>
                <a:t>s</a:t>
              </a:r>
              <a:r>
                <a:rPr lang="en-US" altLang="zh-CN" sz="2400" b="1" i="1" dirty="0" err="1">
                  <a:solidFill>
                    <a:srgbClr val="3333FF"/>
                  </a:solidFill>
                  <a:latin typeface="Times New Roman" panose="02020603050405020304" pitchFamily="18" charset="0"/>
                </a:rPr>
                <a:t>,+B</a:t>
              </a:r>
              <a:r>
                <a:rPr lang="en-US" altLang="zh-CN" sz="2400" b="1" i="1" dirty="0">
                  <a:solidFill>
                    <a:srgbClr val="3333FF"/>
                  </a:solidFill>
                  <a:latin typeface="Times New Roman" panose="02020603050405020304" pitchFamily="18" charset="0"/>
                </a:rPr>
                <a:t>:</a:t>
              </a:r>
              <a:r>
                <a:rPr lang="en-US" altLang="zh-CN" sz="24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   V</a:t>
              </a:r>
              <a:r>
                <a:rPr lang="en-US" altLang="zh-CN" sz="24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sz="24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=</a:t>
              </a:r>
              <a:r>
                <a:rPr lang="en-US" altLang="zh-CN" sz="24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V</a:t>
              </a:r>
              <a:r>
                <a:rPr lang="en-US" altLang="zh-CN" sz="24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4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+V</a:t>
              </a:r>
              <a:r>
                <a:rPr lang="en-US" altLang="zh-CN" sz="24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22" name="Rectangle 78"/>
            <p:cNvSpPr>
              <a:spLocks noChangeArrowheads="1"/>
            </p:cNvSpPr>
            <p:nvPr/>
          </p:nvSpPr>
          <p:spPr bwMode="auto">
            <a:xfrm>
              <a:off x="2234" y="2821"/>
              <a:ext cx="17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en-US" altLang="zh-CN" sz="2400" b="1" i="1" dirty="0">
                  <a:solidFill>
                    <a:srgbClr val="3333FF"/>
                  </a:solidFill>
                  <a:latin typeface="Times New Roman" panose="02020603050405020304" pitchFamily="18" charset="0"/>
                </a:rPr>
                <a:t>- </a:t>
              </a:r>
              <a:r>
                <a:rPr lang="en-US" altLang="zh-CN" sz="2400" b="1" i="1" dirty="0" err="1">
                  <a:solidFill>
                    <a:srgbClr val="3333FF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400" b="1" i="1" baseline="-25000" dirty="0" err="1">
                  <a:solidFill>
                    <a:srgbClr val="3333FF"/>
                  </a:solidFill>
                  <a:latin typeface="Times New Roman" panose="02020603050405020304" pitchFamily="18" charset="0"/>
                </a:rPr>
                <a:t>s</a:t>
              </a:r>
              <a:r>
                <a:rPr lang="en-US" altLang="zh-CN" sz="2400" b="1" i="1" dirty="0" err="1">
                  <a:solidFill>
                    <a:srgbClr val="3333FF"/>
                  </a:solidFill>
                  <a:latin typeface="Times New Roman" panose="02020603050405020304" pitchFamily="18" charset="0"/>
                </a:rPr>
                <a:t>,+B</a:t>
              </a:r>
              <a:r>
                <a:rPr lang="en-US" altLang="zh-CN" sz="2400" b="1" i="1" dirty="0">
                  <a:solidFill>
                    <a:srgbClr val="3333FF"/>
                  </a:solidFill>
                  <a:latin typeface="Times New Roman" panose="02020603050405020304" pitchFamily="18" charset="0"/>
                </a:rPr>
                <a:t>:</a:t>
              </a:r>
              <a:r>
                <a:rPr lang="en-US" altLang="zh-CN" sz="24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   V</a:t>
              </a:r>
              <a:r>
                <a:rPr lang="en-US" altLang="zh-CN" sz="24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24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=</a:t>
              </a:r>
              <a:r>
                <a:rPr lang="en-US" altLang="zh-CN" sz="24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-V</a:t>
              </a:r>
              <a:r>
                <a:rPr lang="en-US" altLang="zh-CN" sz="24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4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+V</a:t>
              </a:r>
              <a:r>
                <a:rPr lang="en-US" altLang="zh-CN" sz="24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N</a:t>
              </a:r>
            </a:p>
          </p:txBody>
        </p:sp>
        <p:pic>
          <p:nvPicPr>
            <p:cNvPr id="23" name="图片 2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1" y="2329"/>
              <a:ext cx="791" cy="2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4" name="Rectangle 81"/>
            <p:cNvSpPr>
              <a:spLocks noChangeArrowheads="1"/>
            </p:cNvSpPr>
            <p:nvPr/>
          </p:nvSpPr>
          <p:spPr bwMode="auto">
            <a:xfrm>
              <a:off x="2985" y="3170"/>
              <a:ext cx="22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en-US" altLang="zh-CN" sz="24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V</a:t>
              </a:r>
              <a:r>
                <a:rPr lang="en-US" altLang="zh-CN" sz="24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sz="24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- </a:t>
              </a:r>
              <a:r>
                <a:rPr lang="en-US" altLang="zh-CN" sz="24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V</a:t>
              </a:r>
              <a:r>
                <a:rPr lang="en-US" altLang="zh-CN" sz="24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400" b="1" i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Line 82"/>
            <p:cNvSpPr>
              <a:spLocks noChangeShapeType="1"/>
            </p:cNvSpPr>
            <p:nvPr/>
          </p:nvSpPr>
          <p:spPr bwMode="auto">
            <a:xfrm>
              <a:off x="2985" y="3458"/>
              <a:ext cx="563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Rectangle 83"/>
            <p:cNvSpPr>
              <a:spLocks noChangeArrowheads="1"/>
            </p:cNvSpPr>
            <p:nvPr/>
          </p:nvSpPr>
          <p:spPr bwMode="auto">
            <a:xfrm>
              <a:off x="3161" y="344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en-US" altLang="zh-CN" sz="24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7" name="Rectangle 84"/>
            <p:cNvSpPr>
              <a:spLocks noChangeArrowheads="1"/>
            </p:cNvSpPr>
            <p:nvPr/>
          </p:nvSpPr>
          <p:spPr bwMode="auto">
            <a:xfrm>
              <a:off x="3553" y="3303"/>
              <a:ext cx="4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en-US" altLang="zh-CN" sz="24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=</a:t>
              </a:r>
              <a:r>
                <a:rPr lang="en-US" altLang="zh-CN" sz="24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V</a:t>
              </a:r>
              <a:r>
                <a:rPr lang="en-US" altLang="zh-CN" sz="24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28" name="Rectangle 73"/>
            <p:cNvSpPr>
              <a:spLocks noChangeArrowheads="1"/>
            </p:cNvSpPr>
            <p:nvPr/>
          </p:nvSpPr>
          <p:spPr bwMode="auto">
            <a:xfrm>
              <a:off x="658" y="3671"/>
              <a:ext cx="425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zh-CN" altLang="en-US" sz="2400" b="1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提问：不等电位效应可以改变那个变量来消除？ </a:t>
              </a:r>
            </a:p>
          </p:txBody>
        </p:sp>
      </p:grpSp>
      <p:sp>
        <p:nvSpPr>
          <p:cNvPr id="29" name="Rectangle 46"/>
          <p:cNvSpPr/>
          <p:nvPr/>
        </p:nvSpPr>
        <p:spPr>
          <a:xfrm>
            <a:off x="233362" y="115888"/>
            <a:ext cx="7651005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二、实验原理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4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24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、霍尔器件的输出特性测量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1e3e310-a7ec-4332-999e-3b1625d2a9f6}"/>
</p:tagLst>
</file>

<file path=ppt/theme/theme1.xml><?xml version="1.0" encoding="utf-8"?>
<a:theme xmlns:a="http://schemas.openxmlformats.org/drawingml/2006/main" name="古瓶荷花">
  <a:themeElements>
    <a:clrScheme name="古瓶荷花 1">
      <a:dk1>
        <a:srgbClr val="0033CC"/>
      </a:dk1>
      <a:lt1>
        <a:srgbClr val="FFFFFF"/>
      </a:lt1>
      <a:dk2>
        <a:srgbClr val="007572"/>
      </a:dk2>
      <a:lt2>
        <a:srgbClr val="C0C0C0"/>
      </a:lt2>
      <a:accent1>
        <a:srgbClr val="CCECFF"/>
      </a:accent1>
      <a:accent2>
        <a:srgbClr val="3399FF"/>
      </a:accent2>
      <a:accent3>
        <a:srgbClr val="FFFFFF"/>
      </a:accent3>
      <a:accent4>
        <a:srgbClr val="002AAE"/>
      </a:accent4>
      <a:accent5>
        <a:srgbClr val="E2F4FF"/>
      </a:accent5>
      <a:accent6>
        <a:srgbClr val="2D8AE7"/>
      </a:accent6>
      <a:hlink>
        <a:srgbClr val="CC0066"/>
      </a:hlink>
      <a:folHlink>
        <a:srgbClr val="7D7DA9"/>
      </a:folHlink>
    </a:clrScheme>
    <a:fontScheme name="古瓶荷花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古瓶荷花 1">
        <a:dk1>
          <a:srgbClr val="0033CC"/>
        </a:dk1>
        <a:lt1>
          <a:srgbClr val="FFFFFF"/>
        </a:lt1>
        <a:dk2>
          <a:srgbClr val="007572"/>
        </a:dk2>
        <a:lt2>
          <a:srgbClr val="C0C0C0"/>
        </a:lt2>
        <a:accent1>
          <a:srgbClr val="CCECFF"/>
        </a:accent1>
        <a:accent2>
          <a:srgbClr val="3399FF"/>
        </a:accent2>
        <a:accent3>
          <a:srgbClr val="FFFFFF"/>
        </a:accent3>
        <a:accent4>
          <a:srgbClr val="002AAE"/>
        </a:accent4>
        <a:accent5>
          <a:srgbClr val="E2F4FF"/>
        </a:accent5>
        <a:accent6>
          <a:srgbClr val="2D8AE7"/>
        </a:accent6>
        <a:hlink>
          <a:srgbClr val="CC0066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2">
        <a:dk1>
          <a:srgbClr val="007A77"/>
        </a:dk1>
        <a:lt1>
          <a:srgbClr val="EFF6EE"/>
        </a:lt1>
        <a:dk2>
          <a:srgbClr val="0066CC"/>
        </a:dk2>
        <a:lt2>
          <a:srgbClr val="C0C0C0"/>
        </a:lt2>
        <a:accent1>
          <a:srgbClr val="E7EEE6"/>
        </a:accent1>
        <a:accent2>
          <a:srgbClr val="FF9933"/>
        </a:accent2>
        <a:accent3>
          <a:srgbClr val="F6FAF5"/>
        </a:accent3>
        <a:accent4>
          <a:srgbClr val="006765"/>
        </a:accent4>
        <a:accent5>
          <a:srgbClr val="F1F5F0"/>
        </a:accent5>
        <a:accent6>
          <a:srgbClr val="E78A2D"/>
        </a:accent6>
        <a:hlink>
          <a:srgbClr val="636395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3">
        <a:dk1>
          <a:srgbClr val="000000"/>
        </a:dk1>
        <a:lt1>
          <a:srgbClr val="CCFFCC"/>
        </a:lt1>
        <a:dk2>
          <a:srgbClr val="E88A00"/>
        </a:dk2>
        <a:lt2>
          <a:srgbClr val="C0C0C0"/>
        </a:lt2>
        <a:accent1>
          <a:srgbClr val="CCECFF"/>
        </a:accent1>
        <a:accent2>
          <a:srgbClr val="336600"/>
        </a:accent2>
        <a:accent3>
          <a:srgbClr val="E2FFE2"/>
        </a:accent3>
        <a:accent4>
          <a:srgbClr val="000000"/>
        </a:accent4>
        <a:accent5>
          <a:srgbClr val="E2F4FF"/>
        </a:accent5>
        <a:accent6>
          <a:srgbClr val="2D5C00"/>
        </a:accent6>
        <a:hlink>
          <a:srgbClr val="3333CC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4">
        <a:dk1>
          <a:srgbClr val="000000"/>
        </a:dk1>
        <a:lt1>
          <a:srgbClr val="FFFFCC"/>
        </a:lt1>
        <a:dk2>
          <a:srgbClr val="CC3300"/>
        </a:dk2>
        <a:lt2>
          <a:srgbClr val="C0C0C0"/>
        </a:lt2>
        <a:accent1>
          <a:srgbClr val="FFFFCC"/>
        </a:accent1>
        <a:accent2>
          <a:srgbClr val="339933"/>
        </a:accent2>
        <a:accent3>
          <a:srgbClr val="FFFFE2"/>
        </a:accent3>
        <a:accent4>
          <a:srgbClr val="000000"/>
        </a:accent4>
        <a:accent5>
          <a:srgbClr val="FFFFE2"/>
        </a:accent5>
        <a:accent6>
          <a:srgbClr val="2D8A2D"/>
        </a:accent6>
        <a:hlink>
          <a:srgbClr val="0066FF"/>
        </a:hlink>
        <a:folHlink>
          <a:srgbClr val="6F6F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5">
        <a:dk1>
          <a:srgbClr val="636395"/>
        </a:dk1>
        <a:lt1>
          <a:srgbClr val="FFE2C5"/>
        </a:lt1>
        <a:dk2>
          <a:srgbClr val="000000"/>
        </a:dk2>
        <a:lt2>
          <a:srgbClr val="C0C0C0"/>
        </a:lt2>
        <a:accent1>
          <a:srgbClr val="FFE1E1"/>
        </a:accent1>
        <a:accent2>
          <a:srgbClr val="FF9933"/>
        </a:accent2>
        <a:accent3>
          <a:srgbClr val="FFEEDF"/>
        </a:accent3>
        <a:accent4>
          <a:srgbClr val="53537E"/>
        </a:accent4>
        <a:accent5>
          <a:srgbClr val="FFEEEE"/>
        </a:accent5>
        <a:accent6>
          <a:srgbClr val="E78A2D"/>
        </a:accent6>
        <a:hlink>
          <a:srgbClr val="008080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6">
        <a:dk1>
          <a:srgbClr val="626292"/>
        </a:dk1>
        <a:lt1>
          <a:srgbClr val="CCECFF"/>
        </a:lt1>
        <a:dk2>
          <a:srgbClr val="3333CC"/>
        </a:dk2>
        <a:lt2>
          <a:srgbClr val="C0C0C0"/>
        </a:lt2>
        <a:accent1>
          <a:srgbClr val="D9F1FF"/>
        </a:accent1>
        <a:accent2>
          <a:srgbClr val="FF9900"/>
        </a:accent2>
        <a:accent3>
          <a:srgbClr val="E2F4FF"/>
        </a:accent3>
        <a:accent4>
          <a:srgbClr val="53537C"/>
        </a:accent4>
        <a:accent5>
          <a:srgbClr val="E9F7FF"/>
        </a:accent5>
        <a:accent6>
          <a:srgbClr val="E78A00"/>
        </a:accent6>
        <a:hlink>
          <a:srgbClr val="CC0066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7">
        <a:dk1>
          <a:srgbClr val="0066CC"/>
        </a:dk1>
        <a:lt1>
          <a:srgbClr val="FFE1E1"/>
        </a:lt1>
        <a:dk2>
          <a:srgbClr val="006600"/>
        </a:dk2>
        <a:lt2>
          <a:srgbClr val="C0C0C0"/>
        </a:lt2>
        <a:accent1>
          <a:srgbClr val="FFFFCC"/>
        </a:accent1>
        <a:accent2>
          <a:srgbClr val="009999"/>
        </a:accent2>
        <a:accent3>
          <a:srgbClr val="FFEEEE"/>
        </a:accent3>
        <a:accent4>
          <a:srgbClr val="0056AE"/>
        </a:accent4>
        <a:accent5>
          <a:srgbClr val="FFFFE2"/>
        </a:accent5>
        <a:accent6>
          <a:srgbClr val="008A8A"/>
        </a:accent6>
        <a:hlink>
          <a:srgbClr val="EC0000"/>
        </a:hlink>
        <a:folHlink>
          <a:srgbClr val="00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8">
        <a:dk1>
          <a:srgbClr val="292929"/>
        </a:dk1>
        <a:lt1>
          <a:srgbClr val="DDDDDD"/>
        </a:lt1>
        <a:dk2>
          <a:srgbClr val="0066CC"/>
        </a:dk2>
        <a:lt2>
          <a:srgbClr val="B2B2B2"/>
        </a:lt2>
        <a:accent1>
          <a:srgbClr val="CACADC"/>
        </a:accent1>
        <a:accent2>
          <a:srgbClr val="FFCC00"/>
        </a:accent2>
        <a:accent3>
          <a:srgbClr val="EBEBEB"/>
        </a:accent3>
        <a:accent4>
          <a:srgbClr val="212121"/>
        </a:accent4>
        <a:accent5>
          <a:srgbClr val="E1E1EB"/>
        </a:accent5>
        <a:accent6>
          <a:srgbClr val="E7B900"/>
        </a:accent6>
        <a:hlink>
          <a:srgbClr val="008080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CDESIGNK</Template>
  <TotalTime>225</TotalTime>
  <Words>1057</Words>
  <Application>Microsoft Office PowerPoint</Application>
  <PresentationFormat>全屏显示(4:3)</PresentationFormat>
  <Paragraphs>179</Paragraphs>
  <Slides>21</Slides>
  <Notes>12</Notes>
  <HiddenSlides>0</HiddenSlides>
  <MMClips>1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黑体</vt:lpstr>
      <vt:lpstr>华文行楷</vt:lpstr>
      <vt:lpstr>华文隶书</vt:lpstr>
      <vt:lpstr>华文新魏</vt:lpstr>
      <vt:lpstr>华文中宋</vt:lpstr>
      <vt:lpstr>楷体_GB2312</vt:lpstr>
      <vt:lpstr>宋体</vt:lpstr>
      <vt:lpstr>微软雅黑</vt:lpstr>
      <vt:lpstr>Arial</vt:lpstr>
      <vt:lpstr>Calibri</vt:lpstr>
      <vt:lpstr>Cambria Math</vt:lpstr>
      <vt:lpstr>Symbol</vt:lpstr>
      <vt:lpstr>Times New Roman</vt:lpstr>
      <vt:lpstr>Wingdings</vt:lpstr>
      <vt:lpstr>古瓶荷花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大学物理实验</dc:title>
  <dc:creator>User</dc:creator>
  <cp:lastModifiedBy>Lenovo</cp:lastModifiedBy>
  <cp:revision>198</cp:revision>
  <dcterms:created xsi:type="dcterms:W3CDTF">2007-03-01T02:00:00Z</dcterms:created>
  <dcterms:modified xsi:type="dcterms:W3CDTF">2021-12-14T07:14:55Z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3E316CC589AF4AEDB41794DE28D13784</vt:lpwstr>
  </property>
</Properties>
</file>